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2.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sldIdLst>
    <p:sldId id="409" r:id="rId2"/>
    <p:sldId id="366" r:id="rId3"/>
    <p:sldId id="290" r:id="rId4"/>
    <p:sldId id="367" r:id="rId5"/>
    <p:sldId id="407" r:id="rId6"/>
    <p:sldId id="363" r:id="rId7"/>
    <p:sldId id="346" r:id="rId8"/>
    <p:sldId id="300" r:id="rId9"/>
    <p:sldId id="271" r:id="rId10"/>
    <p:sldId id="321" r:id="rId11"/>
    <p:sldId id="258" r:id="rId12"/>
    <p:sldId id="259" r:id="rId13"/>
    <p:sldId id="260" r:id="rId14"/>
    <p:sldId id="281" r:id="rId15"/>
    <p:sldId id="282" r:id="rId16"/>
    <p:sldId id="327" r:id="rId17"/>
    <p:sldId id="326" r:id="rId18"/>
    <p:sldId id="413" r:id="rId19"/>
    <p:sldId id="411" r:id="rId20"/>
    <p:sldId id="412" r:id="rId21"/>
    <p:sldId id="272" r:id="rId22"/>
    <p:sldId id="344" r:id="rId23"/>
    <p:sldId id="273" r:id="rId24"/>
    <p:sldId id="274" r:id="rId25"/>
    <p:sldId id="275" r:id="rId26"/>
    <p:sldId id="276" r:id="rId27"/>
    <p:sldId id="277" r:id="rId28"/>
    <p:sldId id="278" r:id="rId29"/>
    <p:sldId id="279" r:id="rId30"/>
    <p:sldId id="280" r:id="rId31"/>
    <p:sldId id="322" r:id="rId32"/>
    <p:sldId id="370" r:id="rId33"/>
    <p:sldId id="338" r:id="rId34"/>
    <p:sldId id="353" r:id="rId35"/>
    <p:sldId id="414" r:id="rId36"/>
    <p:sldId id="416" r:id="rId37"/>
    <p:sldId id="377" r:id="rId38"/>
    <p:sldId id="415" r:id="rId39"/>
    <p:sldId id="386" r:id="rId40"/>
    <p:sldId id="387" r:id="rId41"/>
    <p:sldId id="388" r:id="rId42"/>
    <p:sldId id="410" r:id="rId43"/>
    <p:sldId id="390" r:id="rId44"/>
    <p:sldId id="391" r:id="rId45"/>
    <p:sldId id="392" r:id="rId46"/>
    <p:sldId id="389" r:id="rId47"/>
    <p:sldId id="417" r:id="rId48"/>
    <p:sldId id="418" r:id="rId49"/>
    <p:sldId id="397" r:id="rId50"/>
    <p:sldId id="401" r:id="rId51"/>
    <p:sldId id="408" r:id="rId52"/>
    <p:sldId id="404"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33" autoAdjust="0"/>
    <p:restoredTop sz="93803" autoAdjust="0"/>
  </p:normalViewPr>
  <p:slideViewPr>
    <p:cSldViewPr snapToGrid="0" snapToObjects="1">
      <p:cViewPr varScale="1">
        <p:scale>
          <a:sx n="115" d="100"/>
          <a:sy n="115" d="100"/>
        </p:scale>
        <p:origin x="1544"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7.png>
</file>

<file path=ppt/media/image28.png>
</file>

<file path=ppt/media/image29.png>
</file>

<file path=ppt/media/image3.png>
</file>

<file path=ppt/media/image30.png>
</file>

<file path=ppt/media/image31.png>
</file>

<file path=ppt/media/image4.png>
</file>

<file path=ppt/media/image40.png>
</file>

<file path=ppt/media/image5.png>
</file>

<file path=ppt/media/image50.png>
</file>

<file path=ppt/media/image6.png>
</file>

<file path=ppt/media/image60.png>
</file>

<file path=ppt/media/image7.png>
</file>

<file path=ppt/media/image70.png>
</file>

<file path=ppt/media/image8.tiff>
</file>

<file path=ppt/media/image80.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A67E10-AD30-3B45-A9C2-72D24863F346}" type="datetimeFigureOut">
              <a:rPr lang="en-US" smtClean="0"/>
              <a:pPr/>
              <a:t>1/7/20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578E1A-26B3-9441-8653-005D3A2C533E}" type="slidenum">
              <a:rPr lang="en-US" smtClean="0"/>
              <a:pPr/>
              <a:t>‹#›</a:t>
            </a:fld>
            <a:endParaRPr lang="en-US"/>
          </a:p>
        </p:txBody>
      </p:sp>
    </p:spTree>
    <p:extLst>
      <p:ext uri="{BB962C8B-B14F-4D97-AF65-F5344CB8AC3E}">
        <p14:creationId xmlns:p14="http://schemas.microsoft.com/office/powerpoint/2010/main" val="59248517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amtools.sourceforge.net/swlist.shtm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amtools.sourceforge.net/swlist.shtm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1</a:t>
            </a:fld>
            <a:endParaRPr lang="en-US"/>
          </a:p>
        </p:txBody>
      </p:sp>
    </p:spTree>
    <p:extLst>
      <p:ext uri="{BB962C8B-B14F-4D97-AF65-F5344CB8AC3E}">
        <p14:creationId xmlns:p14="http://schemas.microsoft.com/office/powerpoint/2010/main" val="1049549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Use shot gun technology to sequence read.</a:t>
            </a:r>
            <a:r>
              <a:rPr lang="en-US" baseline="0" dirty="0"/>
              <a:t>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935571-6534-4469-9DD1-A3CA2138C44B}" type="slidenum">
              <a:rPr lang="en-US"/>
              <a:pPr/>
              <a:t>12</a:t>
            </a:fld>
            <a:endParaRPr lang="en-US"/>
          </a:p>
        </p:txBody>
      </p:sp>
      <p:sp>
        <p:nvSpPr>
          <p:cNvPr id="144386" name="Rectangle 2"/>
          <p:cNvSpPr>
            <a:spLocks noGrp="1" noRot="1" noChangeAspect="1" noChangeArrowheads="1" noTextEdit="1"/>
          </p:cNvSpPr>
          <p:nvPr>
            <p:ph type="sldImg"/>
          </p:nvPr>
        </p:nvSpPr>
        <p:spPr>
          <a:ln/>
        </p:spPr>
      </p:sp>
      <p:sp>
        <p:nvSpPr>
          <p:cNvPr id="144387" name="Rectangle 3"/>
          <p:cNvSpPr>
            <a:spLocks noGrp="1" noChangeArrowheads="1"/>
          </p:cNvSpPr>
          <p:nvPr>
            <p:ph type="body" idx="1"/>
          </p:nvPr>
        </p:nvSpPr>
        <p:spPr>
          <a:noFill/>
          <a:ln/>
        </p:spPr>
        <p:txBody>
          <a:bodyPr/>
          <a:lstStyle/>
          <a:p>
            <a:r>
              <a:rPr lang="en-US" sz="1600">
                <a:solidFill>
                  <a:srgbClr val="FFFFFF"/>
                </a:solidFill>
                <a:latin typeface="Calisto MT" pitchFamily="18" charset="0"/>
                <a:sym typeface="Calisto MT" pitchFamily="18" charset="0"/>
              </a:rPr>
              <a:t>1.6 billion for a 20x resequencing of the human genome!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8EE57A-E4EE-4A61-94CB-9E9406354850}" type="slidenum">
              <a:rPr lang="en-US"/>
              <a:pPr/>
              <a:t>13</a:t>
            </a:fld>
            <a:endParaRPr lang="en-US"/>
          </a:p>
        </p:txBody>
      </p:sp>
      <p:sp>
        <p:nvSpPr>
          <p:cNvPr id="182274" name="Rectangle 2"/>
          <p:cNvSpPr>
            <a:spLocks noGrp="1" noRot="1" noChangeAspect="1" noChangeArrowheads="1" noTextEdit="1"/>
          </p:cNvSpPr>
          <p:nvPr>
            <p:ph type="sldImg"/>
          </p:nvPr>
        </p:nvSpPr>
        <p:spPr>
          <a:ln/>
        </p:spPr>
      </p:sp>
      <p:sp>
        <p:nvSpPr>
          <p:cNvPr id="182275" name="Rectangle 3"/>
          <p:cNvSpPr>
            <a:spLocks noGrp="1" noChangeArrowheads="1"/>
          </p:cNvSpPr>
          <p:nvPr>
            <p:ph type="body" idx="1"/>
          </p:nvPr>
        </p:nvSpPr>
        <p:spPr/>
        <p:txBody>
          <a:bodyPr/>
          <a:lstStyle/>
          <a:p>
            <a:r>
              <a:rPr lang="en-US" dirty="0"/>
              <a:t>Human genome project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a:ln/>
        </p:spPr>
      </p:sp>
      <p:sp>
        <p:nvSpPr>
          <p:cNvPr id="5529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For alignment,</a:t>
            </a:r>
            <a:r>
              <a:rPr lang="en-US" baseline="0" dirty="0"/>
              <a:t> we want to find the best …</a:t>
            </a:r>
            <a:endParaRPr lang="en-US" dirty="0"/>
          </a:p>
          <a:p>
            <a:r>
              <a:rPr lang="en-US" dirty="0"/>
              <a:t>Challenges:</a:t>
            </a:r>
          </a:p>
          <a:p>
            <a:r>
              <a:rPr lang="en-US" dirty="0"/>
              <a:t>====================</a:t>
            </a:r>
          </a:p>
          <a:p>
            <a:r>
              <a:rPr lang="en-US" dirty="0"/>
              <a:t>Lots of comparisons to be made! Computation.</a:t>
            </a:r>
          </a:p>
          <a:p>
            <a:r>
              <a:rPr lang="en-US" dirty="0"/>
              <a:t>Errors in reads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a:t>Repetitive regions;</a:t>
            </a:r>
            <a:r>
              <a:rPr lang="en-US" sz="1200" dirty="0"/>
              <a:t> Each read may be mapped to multiple positions</a:t>
            </a:r>
            <a:endParaRPr lang="en-US" dirty="0"/>
          </a:p>
          <a:p>
            <a:r>
              <a:rPr lang="en-US" dirty="0"/>
              <a:t>Individual polymorphisms</a:t>
            </a:r>
          </a:p>
          <a:p>
            <a:endParaRPr lang="en-US" dirty="0"/>
          </a:p>
        </p:txBody>
      </p:sp>
      <p:sp>
        <p:nvSpPr>
          <p:cNvPr id="5530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0EBA8BF2-0DA6-4D4B-99AB-30AD605236F7}" type="slidenum">
              <a:rPr lang="en-US"/>
              <a:pPr eaLnBrk="1" hangingPunct="1"/>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a:bodyPr>
          <a:lstStyle/>
          <a:p>
            <a:pPr>
              <a:lnSpc>
                <a:spcPct val="90000"/>
              </a:lnSpc>
            </a:pPr>
            <a:r>
              <a:rPr lang="en-US" dirty="0"/>
              <a:t>BWA paper</a:t>
            </a:r>
          </a:p>
          <a:p>
            <a:pPr>
              <a:lnSpc>
                <a:spcPct val="90000"/>
              </a:lnSpc>
            </a:pPr>
            <a:endParaRPr lang="en-US" dirty="0"/>
          </a:p>
          <a:p>
            <a:pPr>
              <a:lnSpc>
                <a:spcPct val="90000"/>
              </a:lnSpc>
            </a:pPr>
            <a:r>
              <a:rPr lang="en-US" dirty="0"/>
              <a:t>Other mapping algorithms</a:t>
            </a:r>
            <a:endParaRPr lang="en-US" dirty="0">
              <a:hlinkClick r:id="rId3"/>
            </a:endParaRPr>
          </a:p>
          <a:p>
            <a:pPr marL="0" marR="0" indent="0" algn="l" defTabSz="457200" rtl="0" eaLnBrk="1" fontAlgn="auto" latinLnBrk="0" hangingPunct="1">
              <a:lnSpc>
                <a:spcPct val="90000"/>
              </a:lnSpc>
              <a:spcBef>
                <a:spcPts val="0"/>
              </a:spcBef>
              <a:spcAft>
                <a:spcPts val="0"/>
              </a:spcAft>
              <a:buClrTx/>
              <a:buSzTx/>
              <a:buFontTx/>
              <a:buNone/>
              <a:tabLst/>
              <a:defRPr/>
            </a:pPr>
            <a:endParaRPr lang="en-US" dirty="0">
              <a:hlinkClick r:id="rId3"/>
            </a:endParaRPr>
          </a:p>
          <a:p>
            <a:pPr marL="0" marR="0" indent="0" algn="l" defTabSz="457200" rtl="0" eaLnBrk="1" fontAlgn="auto" latinLnBrk="0" hangingPunct="1">
              <a:lnSpc>
                <a:spcPct val="90000"/>
              </a:lnSpc>
              <a:spcBef>
                <a:spcPts val="0"/>
              </a:spcBef>
              <a:spcAft>
                <a:spcPts val="0"/>
              </a:spcAft>
              <a:buClrTx/>
              <a:buSzTx/>
              <a:buFontTx/>
              <a:buNone/>
              <a:tabLst/>
              <a:defRPr/>
            </a:pPr>
            <a:r>
              <a:rPr lang="en-US" dirty="0">
                <a:hlinkClick r:id="rId3"/>
              </a:rPr>
              <a:t>http://samtools.sourceforge.net/swlist.shtml</a:t>
            </a:r>
            <a:r>
              <a:rPr lang="en-US" dirty="0"/>
              <a:t> </a:t>
            </a:r>
          </a:p>
          <a:p>
            <a:pPr>
              <a:lnSpc>
                <a:spcPct val="90000"/>
              </a:lnSpc>
            </a:pPr>
            <a:endParaRPr lang="en-US" dirty="0"/>
          </a:p>
          <a:p>
            <a:pPr>
              <a:lnSpc>
                <a:spcPct val="90000"/>
              </a:lnSpc>
            </a:pPr>
            <a:r>
              <a:rPr lang="en-US" dirty="0"/>
              <a:t>Burrows-Wheeler</a:t>
            </a:r>
            <a:r>
              <a:rPr lang="en-US" baseline="0" dirty="0"/>
              <a:t> transform : data compression technique. 1994 bzip2</a:t>
            </a:r>
          </a:p>
          <a:p>
            <a:pPr>
              <a:lnSpc>
                <a:spcPct val="90000"/>
              </a:lnSpc>
            </a:pPr>
            <a:endParaRPr lang="en-US" dirty="0"/>
          </a:p>
          <a:p>
            <a:pPr>
              <a:lnSpc>
                <a:spcPct val="90000"/>
              </a:lnSpc>
            </a:pPr>
            <a:r>
              <a:rPr lang="en-US" dirty="0"/>
              <a:t> </a:t>
            </a:r>
          </a:p>
          <a:p>
            <a:pPr>
              <a:lnSpc>
                <a:spcPct val="90000"/>
              </a:lnSpc>
            </a:pPr>
            <a:endParaRPr lang="en-US" dirty="0"/>
          </a:p>
          <a:p>
            <a:pPr>
              <a:lnSpc>
                <a:spcPct val="90000"/>
              </a:lnSpc>
            </a:pPr>
            <a:endParaRPr lang="en-US" dirty="0"/>
          </a:p>
        </p:txBody>
      </p:sp>
      <p:sp>
        <p:nvSpPr>
          <p:cNvPr id="56324"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70781AB7-A13C-464E-9B66-1579710CEC36}" type="slidenum">
              <a:rPr lang="en-US"/>
              <a:pPr eaLnBrk="1" hangingPunct="1"/>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There is a debate.</a:t>
            </a:r>
          </a:p>
        </p:txBody>
      </p:sp>
      <p:sp>
        <p:nvSpPr>
          <p:cNvPr id="4" name="灯片编号占位符 3"/>
          <p:cNvSpPr>
            <a:spLocks noGrp="1"/>
          </p:cNvSpPr>
          <p:nvPr>
            <p:ph type="sldNum" sz="quarter" idx="10"/>
          </p:nvPr>
        </p:nvSpPr>
        <p:spPr/>
        <p:txBody>
          <a:bodyPr/>
          <a:lstStyle/>
          <a:p>
            <a:fld id="{1B578E1A-26B3-9441-8653-005D3A2C533E}" type="slidenum">
              <a:rPr lang="en-US" smtClean="0"/>
              <a:pPr/>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 terms of </a:t>
            </a:r>
          </a:p>
        </p:txBody>
      </p:sp>
      <p:sp>
        <p:nvSpPr>
          <p:cNvPr id="4" name="Slide Number Placeholder 3"/>
          <p:cNvSpPr>
            <a:spLocks noGrp="1"/>
          </p:cNvSpPr>
          <p:nvPr>
            <p:ph type="sldNum" sz="quarter" idx="10"/>
          </p:nvPr>
        </p:nvSpPr>
        <p:spPr/>
        <p:txBody>
          <a:bodyPr/>
          <a:lstStyle/>
          <a:p>
            <a:fld id="{1B578E1A-26B3-9441-8653-005D3A2C533E}" type="slidenum">
              <a:rPr lang="en-US" smtClean="0"/>
              <a:pPr/>
              <a:t>19</a:t>
            </a:fld>
            <a:endParaRPr lang="en-US"/>
          </a:p>
        </p:txBody>
      </p:sp>
    </p:spTree>
    <p:extLst>
      <p:ext uri="{BB962C8B-B14F-4D97-AF65-F5344CB8AC3E}">
        <p14:creationId xmlns:p14="http://schemas.microsoft.com/office/powerpoint/2010/main" val="17498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After mapping</a:t>
            </a:r>
            <a:r>
              <a:rPr lang="en-US" baseline="0" dirty="0"/>
              <a:t> reads to the reference genome, we need to call the genotypes of SNPs. For example, we want to call the genotypes of this SNP.</a:t>
            </a:r>
            <a:endParaRPr lang="en-US" dirty="0"/>
          </a:p>
        </p:txBody>
      </p:sp>
      <p:sp>
        <p:nvSpPr>
          <p:cNvPr id="6042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E305681C-38C0-6C4B-82CF-E46DAAF1D9F9}" type="slidenum">
              <a:rPr lang="en-US">
                <a:solidFill>
                  <a:prstClr val="black"/>
                </a:solidFill>
              </a:rPr>
              <a:pPr eaLnBrk="1" hangingPunct="1"/>
              <a:t>21</a:t>
            </a:fld>
            <a:endParaRPr lang="en-US">
              <a:solidFill>
                <a:prstClr val="black"/>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a:t>
            </a:r>
            <a:r>
              <a:rPr lang="en-US" baseline="0" dirty="0"/>
              <a:t> the true G, what is the probability of NA</a:t>
            </a:r>
            <a:endParaRPr lang="en-US" dirty="0"/>
          </a:p>
        </p:txBody>
      </p:sp>
      <p:sp>
        <p:nvSpPr>
          <p:cNvPr id="4" name="Slide Number Placeholder 3"/>
          <p:cNvSpPr>
            <a:spLocks noGrp="1"/>
          </p:cNvSpPr>
          <p:nvPr>
            <p:ph type="sldNum" sz="quarter" idx="10"/>
          </p:nvPr>
        </p:nvSpPr>
        <p:spPr/>
        <p:txBody>
          <a:bodyPr/>
          <a:lstStyle/>
          <a:p>
            <a:fld id="{1B578E1A-26B3-9441-8653-005D3A2C533E}" type="slidenum">
              <a:rPr lang="en-US" smtClean="0"/>
              <a:pPr/>
              <a:t>22</a:t>
            </a:fld>
            <a:endParaRPr lang="en-US"/>
          </a:p>
        </p:txBody>
      </p:sp>
    </p:spTree>
    <p:extLst>
      <p:ext uri="{BB962C8B-B14F-4D97-AF65-F5344CB8AC3E}">
        <p14:creationId xmlns:p14="http://schemas.microsoft.com/office/powerpoint/2010/main" val="8687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t>When we have no reads, the probability given ANY true underlying genotype is 1.</a:t>
            </a:r>
          </a:p>
        </p:txBody>
      </p:sp>
      <p:sp>
        <p:nvSpPr>
          <p:cNvPr id="61444"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2F5C5E6D-4225-0945-B3D7-953601AFB87D}" type="slidenum">
              <a:rPr lang="en-US">
                <a:solidFill>
                  <a:prstClr val="black"/>
                </a:solidFill>
              </a:rPr>
              <a:pPr eaLnBrk="1" hangingPunct="1"/>
              <a:t>23</a:t>
            </a:fld>
            <a:endParaRPr 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This</a:t>
            </a:r>
            <a:r>
              <a:rPr lang="en-US" baseline="0" dirty="0"/>
              <a:t> is the outline for today’s lecture. I will firstly talk a little bit background DNA sequencing. Then I’ll talk about the algorithm from sequence data to genotypes. Finally I’ll introduce a few of methods for rare variant test.</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A binomial distribution</a:t>
            </a:r>
          </a:p>
        </p:txBody>
      </p:sp>
      <p:sp>
        <p:nvSpPr>
          <p:cNvPr id="6246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C83A12C6-E187-1949-87C1-4DFAAA26A671}" type="slidenum">
              <a:rPr lang="en-US">
                <a:solidFill>
                  <a:prstClr val="black"/>
                </a:solidFill>
              </a:rPr>
              <a:pPr eaLnBrk="1" hangingPunct="1"/>
              <a:t>24</a:t>
            </a:fld>
            <a:endParaRPr 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gn="ctr"/>
            <a:r>
              <a:rPr lang="en-US" b="1"/>
              <a:t>Individual Based Prior:</a:t>
            </a:r>
            <a:r>
              <a:rPr lang="en-US"/>
              <a:t> Every site has 1/1000 probability of varying or so.</a:t>
            </a:r>
          </a:p>
          <a:p>
            <a:pPr algn="ctr"/>
            <a:r>
              <a:rPr lang="en-US" b="1"/>
              <a:t>Population Based Prior:</a:t>
            </a:r>
            <a:r>
              <a:rPr lang="en-US"/>
              <a:t> Use frequency information from examining others at the same site.</a:t>
            </a:r>
          </a:p>
          <a:p>
            <a:pPr algn="ctr"/>
            <a:r>
              <a:rPr lang="en-US" b="1"/>
              <a:t>Haplotype Based Prior: </a:t>
            </a:r>
            <a:r>
              <a:rPr lang="en-US"/>
              <a:t>Examine other chromosomes that are similar at locus of interest.</a:t>
            </a:r>
          </a:p>
          <a:p>
            <a:endParaRPr lang="en-US"/>
          </a:p>
        </p:txBody>
      </p:sp>
      <p:sp>
        <p:nvSpPr>
          <p:cNvPr id="6349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9CA9ED35-E44D-3842-B5CB-42C5306284A3}" type="slidenum">
              <a:rPr lang="en-US">
                <a:solidFill>
                  <a:prstClr val="black"/>
                </a:solidFill>
              </a:rPr>
              <a:pPr eaLnBrk="1" hangingPunct="1"/>
              <a:t>29</a:t>
            </a:fld>
            <a:endParaRPr lang="en-US">
              <a:solidFill>
                <a:prstClr val="black"/>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gn="ctr"/>
            <a:r>
              <a:rPr lang="en-US" b="1"/>
              <a:t>Individual Based Prior:</a:t>
            </a:r>
            <a:r>
              <a:rPr lang="en-US"/>
              <a:t> Every site has 1/1000 probability of varying or so.</a:t>
            </a:r>
          </a:p>
          <a:p>
            <a:pPr algn="ctr"/>
            <a:r>
              <a:rPr lang="en-US" b="1"/>
              <a:t>Population Based Prior:</a:t>
            </a:r>
            <a:r>
              <a:rPr lang="en-US"/>
              <a:t> Use frequency information from examining others at the same site.</a:t>
            </a:r>
          </a:p>
          <a:p>
            <a:pPr algn="ctr"/>
            <a:r>
              <a:rPr lang="en-US" b="1"/>
              <a:t>Haplotype Based Prior: </a:t>
            </a:r>
            <a:r>
              <a:rPr lang="en-US"/>
              <a:t>Examine other chromosomes that are similar at locus of interest.</a:t>
            </a:r>
          </a:p>
          <a:p>
            <a:endParaRPr lang="en-US"/>
          </a:p>
        </p:txBody>
      </p:sp>
      <p:sp>
        <p:nvSpPr>
          <p:cNvPr id="64516"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223B61C4-47C6-2848-A30B-EDD72915D5E2}" type="slidenum">
              <a:rPr lang="en-US">
                <a:solidFill>
                  <a:prstClr val="black"/>
                </a:solidFill>
              </a:rPr>
              <a:pPr eaLnBrk="1" hangingPunct="1"/>
              <a:t>30</a:t>
            </a:fld>
            <a:endParaRPr 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gn="ctr"/>
            <a:r>
              <a:rPr lang="en-US" b="1"/>
              <a:t>Individual Based Prior:</a:t>
            </a:r>
            <a:r>
              <a:rPr lang="en-US"/>
              <a:t> Every site has 1/1000 probability of varying or so.</a:t>
            </a:r>
          </a:p>
          <a:p>
            <a:pPr algn="ctr"/>
            <a:r>
              <a:rPr lang="en-US" b="1"/>
              <a:t>Population Based Prior:</a:t>
            </a:r>
            <a:r>
              <a:rPr lang="en-US"/>
              <a:t> Use frequency information from examining others at the same site.</a:t>
            </a:r>
          </a:p>
          <a:p>
            <a:pPr algn="ctr"/>
            <a:r>
              <a:rPr lang="en-US" b="1"/>
              <a:t>Haplotype Based Prior: </a:t>
            </a:r>
            <a:r>
              <a:rPr lang="en-US"/>
              <a:t>Examine other chromosomes that are similar at locus of interest.</a:t>
            </a:r>
          </a:p>
          <a:p>
            <a:endParaRPr lang="en-US"/>
          </a:p>
        </p:txBody>
      </p:sp>
      <p:sp>
        <p:nvSpPr>
          <p:cNvPr id="64516"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223B61C4-47C6-2848-A30B-EDD72915D5E2}" type="slidenum">
              <a:rPr lang="en-US">
                <a:solidFill>
                  <a:prstClr val="black"/>
                </a:solidFill>
              </a:rPr>
              <a:pPr eaLnBrk="1" hangingPunct="1"/>
              <a:t>31</a:t>
            </a:fld>
            <a:endParaRPr lang="en-US">
              <a:solidFill>
                <a:prstClr val="black"/>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gn="ctr"/>
            <a:r>
              <a:rPr lang="en-US" b="1"/>
              <a:t>Individual Based Prior:</a:t>
            </a:r>
            <a:r>
              <a:rPr lang="en-US"/>
              <a:t> Every site has 1/1000 probability of varying or so.</a:t>
            </a:r>
          </a:p>
          <a:p>
            <a:pPr algn="ctr"/>
            <a:r>
              <a:rPr lang="en-US" b="1"/>
              <a:t>Population Based Prior:</a:t>
            </a:r>
            <a:r>
              <a:rPr lang="en-US"/>
              <a:t> Use frequency information from examining others at the same site.</a:t>
            </a:r>
          </a:p>
          <a:p>
            <a:pPr algn="ctr"/>
            <a:r>
              <a:rPr lang="en-US" b="1"/>
              <a:t>Haplotype Based Prior: </a:t>
            </a:r>
            <a:r>
              <a:rPr lang="en-US"/>
              <a:t>Examine other chromosomes that are similar at locus of interest.</a:t>
            </a:r>
          </a:p>
          <a:p>
            <a:endParaRPr lang="en-US"/>
          </a:p>
        </p:txBody>
      </p:sp>
      <p:sp>
        <p:nvSpPr>
          <p:cNvPr id="64516"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223B61C4-47C6-2848-A30B-EDD72915D5E2}" type="slidenum">
              <a:rPr lang="en-US">
                <a:solidFill>
                  <a:prstClr val="black"/>
                </a:solidFill>
              </a:rPr>
              <a:pPr eaLnBrk="1" hangingPunct="1"/>
              <a:t>32</a:t>
            </a:fld>
            <a:endParaRPr lang="en-US">
              <a:solidFill>
                <a:prstClr val="black"/>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a:bodyPr>
          <a:lstStyle/>
          <a:p>
            <a:pPr>
              <a:lnSpc>
                <a:spcPct val="90000"/>
              </a:lnSpc>
            </a:pPr>
            <a:r>
              <a:rPr lang="en-US" dirty="0"/>
              <a:t>BWA paper</a:t>
            </a:r>
          </a:p>
          <a:p>
            <a:pPr>
              <a:lnSpc>
                <a:spcPct val="90000"/>
              </a:lnSpc>
            </a:pPr>
            <a:endParaRPr lang="en-US" dirty="0"/>
          </a:p>
          <a:p>
            <a:pPr>
              <a:lnSpc>
                <a:spcPct val="90000"/>
              </a:lnSpc>
            </a:pPr>
            <a:r>
              <a:rPr lang="en-US" dirty="0"/>
              <a:t>Other mapping algorithms</a:t>
            </a:r>
            <a:endParaRPr lang="en-US" dirty="0">
              <a:hlinkClick r:id="rId3"/>
            </a:endParaRPr>
          </a:p>
          <a:p>
            <a:pPr marL="0" marR="0" indent="0" algn="l" defTabSz="457200" rtl="0" eaLnBrk="1" fontAlgn="auto" latinLnBrk="0" hangingPunct="1">
              <a:lnSpc>
                <a:spcPct val="90000"/>
              </a:lnSpc>
              <a:spcBef>
                <a:spcPts val="0"/>
              </a:spcBef>
              <a:spcAft>
                <a:spcPts val="0"/>
              </a:spcAft>
              <a:buClrTx/>
              <a:buSzTx/>
              <a:buFontTx/>
              <a:buNone/>
              <a:tabLst/>
              <a:defRPr/>
            </a:pPr>
            <a:endParaRPr lang="en-US" dirty="0">
              <a:hlinkClick r:id="rId3"/>
            </a:endParaRPr>
          </a:p>
          <a:p>
            <a:pPr marL="0" marR="0" indent="0" algn="l" defTabSz="457200" rtl="0" eaLnBrk="1" fontAlgn="auto" latinLnBrk="0" hangingPunct="1">
              <a:lnSpc>
                <a:spcPct val="90000"/>
              </a:lnSpc>
              <a:spcBef>
                <a:spcPts val="0"/>
              </a:spcBef>
              <a:spcAft>
                <a:spcPts val="0"/>
              </a:spcAft>
              <a:buClrTx/>
              <a:buSzTx/>
              <a:buFontTx/>
              <a:buNone/>
              <a:tabLst/>
              <a:defRPr/>
            </a:pPr>
            <a:r>
              <a:rPr lang="en-US" dirty="0">
                <a:hlinkClick r:id="rId3"/>
              </a:rPr>
              <a:t>http://samtools.sourceforge.net/swlist.shtml</a:t>
            </a:r>
            <a:r>
              <a:rPr lang="en-US" dirty="0"/>
              <a:t> </a:t>
            </a:r>
          </a:p>
          <a:p>
            <a:pPr>
              <a:lnSpc>
                <a:spcPct val="90000"/>
              </a:lnSpc>
            </a:pPr>
            <a:endParaRPr lang="en-US" dirty="0"/>
          </a:p>
          <a:p>
            <a:pPr>
              <a:lnSpc>
                <a:spcPct val="90000"/>
              </a:lnSpc>
            </a:pPr>
            <a:r>
              <a:rPr lang="en-US" dirty="0"/>
              <a:t>Burrows-Wheeler</a:t>
            </a:r>
            <a:r>
              <a:rPr lang="en-US" baseline="0" dirty="0"/>
              <a:t> transform : data compression technique. 1994 bzip2</a:t>
            </a:r>
          </a:p>
          <a:p>
            <a:pPr>
              <a:lnSpc>
                <a:spcPct val="90000"/>
              </a:lnSpc>
            </a:pPr>
            <a:endParaRPr lang="en-US" dirty="0"/>
          </a:p>
          <a:p>
            <a:pPr>
              <a:lnSpc>
                <a:spcPct val="90000"/>
              </a:lnSpc>
            </a:pPr>
            <a:r>
              <a:rPr lang="en-US" dirty="0"/>
              <a:t> </a:t>
            </a:r>
          </a:p>
          <a:p>
            <a:pPr>
              <a:lnSpc>
                <a:spcPct val="90000"/>
              </a:lnSpc>
            </a:pPr>
            <a:endParaRPr lang="en-US" dirty="0"/>
          </a:p>
          <a:p>
            <a:pPr>
              <a:lnSpc>
                <a:spcPct val="90000"/>
              </a:lnSpc>
            </a:pPr>
            <a:endParaRPr lang="en-US" dirty="0"/>
          </a:p>
        </p:txBody>
      </p:sp>
      <p:sp>
        <p:nvSpPr>
          <p:cNvPr id="56324"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fld id="{70781AB7-A13C-464E-9B66-1579710CEC36}" type="slidenum">
              <a:rPr lang="en-US"/>
              <a:pPr eaLnBrk="1" hangingPunct="1"/>
              <a:t>33</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Genotype calling is</a:t>
            </a:r>
            <a:r>
              <a:rPr lang="en-US" baseline="0" dirty="0"/>
              <a:t> the first step of the journey. After getting these genotypes, we need to identify the SNPs associated with phenotypes. For detecting common genetic variants, we can use single marker test as what we did in GWAS. The sequencing technology provides us more rare genetic variants in addition to common variants. Then we need appropriate statistical methods to handle the rare variants.</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37</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38</a:t>
            </a:fld>
            <a:endParaRPr lang="en-US"/>
          </a:p>
        </p:txBody>
      </p:sp>
    </p:spTree>
    <p:extLst>
      <p:ext uri="{BB962C8B-B14F-4D97-AF65-F5344CB8AC3E}">
        <p14:creationId xmlns:p14="http://schemas.microsoft.com/office/powerpoint/2010/main" val="3705037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Can we still use single marker test for rare variants as what we do for common variants?</a:t>
            </a:r>
            <a:r>
              <a:rPr lang="en-US" baseline="0" dirty="0"/>
              <a:t> The answer is single marker test is not good for detecting rare variants. </a:t>
            </a:r>
          </a:p>
          <a:p>
            <a:endParaRPr lang="en-US" baseline="0" dirty="0"/>
          </a:p>
          <a:p>
            <a:r>
              <a:rPr lang="en-US" baseline="0" dirty="0"/>
              <a:t>Because the minor allele frequency in rare variants is low, the variation  of rare variants is small. This small variation is hard to be detected by single marker test.</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39</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Let’s look at a power calculation example</a:t>
            </a:r>
            <a:r>
              <a:rPr lang="en-US" baseline="0" dirty="0"/>
              <a:t>. As you can see, as the MAF is getting smaller and smaller, the required sample size for achieving good power is getting larger and larger.</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40</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 </a:t>
            </a:r>
            <a:r>
              <a:rPr lang="en-US" baseline="0" dirty="0"/>
              <a:t>have talked about using GWAS to identify common genetic variants in the last lecture. Today, I’ll talk about how to use the latest sequencing technology to genotype both common and rare genetic variants, and apply appropriate statistical methods to analyze rare genetic variants.</a:t>
            </a:r>
            <a:endParaRPr lang="en-US" dirty="0"/>
          </a:p>
        </p:txBody>
      </p:sp>
      <p:sp>
        <p:nvSpPr>
          <p:cNvPr id="4" name="Slide Number Placeholder 3"/>
          <p:cNvSpPr>
            <a:spLocks noGrp="1"/>
          </p:cNvSpPr>
          <p:nvPr>
            <p:ph type="sldNum" sz="quarter" idx="10"/>
          </p:nvPr>
        </p:nvSpPr>
        <p:spPr/>
        <p:txBody>
          <a:bodyPr/>
          <a:lstStyle/>
          <a:p>
            <a:pPr>
              <a:defRPr/>
            </a:pPr>
            <a:fld id="{8A94AE95-3162-47FD-B8E3-0A956E6B3526}" type="slidenum">
              <a:rPr lang="en-US" smtClean="0"/>
              <a:pPr>
                <a:defRPr/>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Then we need</a:t>
            </a:r>
            <a:r>
              <a:rPr lang="en-US" baseline="0" dirty="0"/>
              <a:t> alternatives to single marker test. People came up with this idea. The variation in rare variant is too small to be detected. Why don’t we collapse multiple rare variants into a new variable and this new variable should contain enough variation to be detected. Then, people collapse rare variants in the same gene into a new variable. (write down the model comparing with single marker test) Weights can be assigned to each rare variant based on prior knowledge. The traditional regression model can be used to test this new variable. This type of method is called Burden Test.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41</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 can use GWAS to study the association between diseases and each of these genetic markers,</a:t>
            </a:r>
            <a:r>
              <a:rPr lang="en-US" baseline="0" dirty="0"/>
              <a:t> but this only works well for common variants.</a:t>
            </a:r>
            <a:endParaRPr lang="en-US" dirty="0"/>
          </a:p>
        </p:txBody>
      </p:sp>
      <p:sp>
        <p:nvSpPr>
          <p:cNvPr id="4" name="Slide Number Placeholder 3"/>
          <p:cNvSpPr>
            <a:spLocks noGrp="1"/>
          </p:cNvSpPr>
          <p:nvPr>
            <p:ph type="sldNum" sz="quarter" idx="10"/>
          </p:nvPr>
        </p:nvSpPr>
        <p:spPr/>
        <p:txBody>
          <a:bodyPr/>
          <a:lstStyle/>
          <a:p>
            <a:pPr>
              <a:defRPr/>
            </a:pPr>
            <a:fld id="{8A94AE95-3162-47FD-B8E3-0A956E6B3526}" type="slidenum">
              <a:rPr lang="en-US" smtClean="0"/>
              <a:pPr>
                <a:defRPr/>
              </a:pPr>
              <a:t>42</a:t>
            </a:fld>
            <a:endParaRPr lang="en-US"/>
          </a:p>
        </p:txBody>
      </p:sp>
    </p:spTree>
    <p:extLst>
      <p:ext uri="{BB962C8B-B14F-4D97-AF65-F5344CB8AC3E}">
        <p14:creationId xmlns:p14="http://schemas.microsoft.com/office/powerpoint/2010/main" val="18139241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These</a:t>
            </a:r>
            <a:r>
              <a:rPr lang="en-US" baseline="0" dirty="0"/>
              <a:t> are some simulation results comparing the power performance between single marker test and the combined test. The results show that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43</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Let’s look at the impact of null variants. In different settings,</a:t>
            </a:r>
            <a:r>
              <a:rPr lang="en-US" baseline="0" dirty="0"/>
              <a:t> different levels of noise are introduced. The results show…</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44</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The impact of missing disease alleles</a:t>
            </a:r>
            <a:r>
              <a:rPr lang="en-US" baseline="0" dirty="0"/>
              <a:t> is also checked.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45</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Burden</a:t>
            </a:r>
            <a:r>
              <a:rPr lang="en-US" baseline="0" dirty="0"/>
              <a:t> test has some challenges. First, it assumes… which means the rare alleles in all the rare variants are either risk or protective. The effects are all in the same direction. This assumption is stringent, because it’s possible that part of the variants are risk, another part of the variants are protective. The 2</a:t>
            </a:r>
            <a:r>
              <a:rPr lang="en-US" baseline="30000" dirty="0"/>
              <a:t>nd</a:t>
            </a:r>
            <a:r>
              <a:rPr lang="en-US" baseline="0" dirty="0"/>
              <a:t> challenge is that it is hard to separate causal and null variants, because it’s more likely only a part of the variants in a gene has effect on the disease, the others have no effect. Thus, grouping them together could introduce noise. The 3</a:t>
            </a:r>
            <a:r>
              <a:rPr lang="en-US" baseline="30000" dirty="0"/>
              <a:t>rd</a:t>
            </a:r>
            <a:r>
              <a:rPr lang="en-US" baseline="0" dirty="0"/>
              <a:t> challenge is </a:t>
            </a:r>
            <a:r>
              <a:rPr lang="en-US" dirty="0"/>
              <a:t>the effect size of each rare variant varies, but burden</a:t>
            </a:r>
            <a:r>
              <a:rPr lang="en-US" baseline="0" dirty="0"/>
              <a:t> test assumes equal effect size across all variants. This can be improved by assigning weight to the variants.</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46</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popular gene based method is called sequence kernel association test.</a:t>
            </a:r>
            <a:r>
              <a:rPr lang="en-US" baseline="0" dirty="0"/>
              <a:t> People like to call it </a:t>
            </a:r>
            <a:r>
              <a:rPr lang="en-US" baseline="0" dirty="0" err="1"/>
              <a:t>skat</a:t>
            </a:r>
            <a:r>
              <a:rPr lang="en-US" baseline="0" dirty="0"/>
              <a:t>. You may have heard of it. It’s really popular in recent years. This method is developed by a group at Harvard. The paper was published in 2011 and has been cited about 500 times. It’s very successful for a method paper. This is how they set up the model. … (write out the model)</a:t>
            </a:r>
          </a:p>
          <a:p>
            <a:endParaRPr lang="en-US" baseline="0" dirty="0"/>
          </a:p>
          <a:p>
            <a:r>
              <a:rPr lang="en-US" baseline="0" dirty="0"/>
              <a:t>This is the fancy part. In the traditional regression model, beta is a point estimate, it’s not assumed to follow any distribution. Here, the beta is assumed to be normally distributed with mean zero and variance </a:t>
            </a:r>
            <a:r>
              <a:rPr lang="en-US" baseline="0" dirty="0" err="1"/>
              <a:t>τW</a:t>
            </a:r>
            <a:r>
              <a:rPr lang="en-US" baseline="0" dirty="0"/>
              <a:t>, where W is the predefined weight. (Write down the beta distribution and H0 in a vector pattern). So the null hypothesis being tested is H0: beta=0, which is equivalent to test H0: </a:t>
            </a:r>
            <a:r>
              <a:rPr lang="en-US" baseline="0" dirty="0" err="1"/>
              <a:t>τ</a:t>
            </a:r>
            <a:r>
              <a:rPr lang="en-US" baseline="0" dirty="0"/>
              <a:t>=0 that can be tested with a variance component score test in mixed model. The random terms </a:t>
            </a:r>
            <a:r>
              <a:rPr lang="en-US" baseline="0" dirty="0" err="1"/>
              <a:t>ε</a:t>
            </a:r>
            <a:r>
              <a:rPr lang="en-US" baseline="0" dirty="0"/>
              <a:t> is also assumed to be normally distributed and is independent with beta. </a:t>
            </a:r>
            <a:endParaRPr lang="en-US" dirty="0"/>
          </a:p>
        </p:txBody>
      </p:sp>
      <p:sp>
        <p:nvSpPr>
          <p:cNvPr id="4" name="Slide Number Placeholder 3"/>
          <p:cNvSpPr>
            <a:spLocks noGrp="1"/>
          </p:cNvSpPr>
          <p:nvPr>
            <p:ph type="sldNum" sz="quarter" idx="10"/>
          </p:nvPr>
        </p:nvSpPr>
        <p:spPr/>
        <p:txBody>
          <a:bodyPr/>
          <a:lstStyle/>
          <a:p>
            <a:fld id="{1B578E1A-26B3-9441-8653-005D3A2C533E}" type="slidenum">
              <a:rPr lang="en-US" smtClean="0"/>
              <a:pPr/>
              <a:t>47</a:t>
            </a:fld>
            <a:endParaRPr lang="en-US"/>
          </a:p>
        </p:txBody>
      </p:sp>
    </p:spTree>
    <p:extLst>
      <p:ext uri="{BB962C8B-B14F-4D97-AF65-F5344CB8AC3E}">
        <p14:creationId xmlns:p14="http://schemas.microsoft.com/office/powerpoint/2010/main" val="13170682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en-US" dirty="0"/>
          </a:p>
        </p:txBody>
      </p:sp>
      <p:sp>
        <p:nvSpPr>
          <p:cNvPr id="4" name="灯片编号占位符 3"/>
          <p:cNvSpPr>
            <a:spLocks noGrp="1"/>
          </p:cNvSpPr>
          <p:nvPr>
            <p:ph type="sldNum" sz="quarter" idx="10"/>
          </p:nvPr>
        </p:nvSpPr>
        <p:spPr/>
        <p:txBody>
          <a:bodyPr/>
          <a:lstStyle/>
          <a:p>
            <a:fld id="{CCBD6E6A-D9D1-43C9-B583-887292866AE9}" type="slidenum">
              <a:rPr lang="en-US" smtClean="0"/>
              <a:pPr/>
              <a:t>48</a:t>
            </a:fld>
            <a:endParaRPr lang="en-US"/>
          </a:p>
        </p:txBody>
      </p:sp>
    </p:spTree>
    <p:extLst>
      <p:ext uri="{BB962C8B-B14F-4D97-AF65-F5344CB8AC3E}">
        <p14:creationId xmlns:p14="http://schemas.microsoft.com/office/powerpoint/2010/main" val="4062406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This is the simulation results from the SKAT paper. The conclusion is SKAT is more powerful than other methods. One thing may be of interest is … these two blue ones are the burden type tests. 100/0 means …; 80/20 means …; 50/50 means… Burden test is not too bad when all the variants have the same direction of effect, but when there are different directions of effect, burden test is much less powerful.</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Total sample sizes considered are 500, 1000, 2500, and 5000, with half being cases in case-control</a:t>
            </a:r>
          </a:p>
          <a:p>
            <a:r>
              <a:rPr lang="en-US" sz="1200" b="0" i="0" u="none" strike="noStrike" kern="1200" baseline="0" dirty="0">
                <a:solidFill>
                  <a:schemeClr val="tx1"/>
                </a:solidFill>
                <a:latin typeface="+mn-lt"/>
                <a:ea typeface="+mn-ea"/>
                <a:cs typeface="+mn-cs"/>
              </a:rPr>
              <a:t>studies. For each setting, six methods are compared: SKAT, SKAT in which 10% of the genotypes were set to missing and then imputed</a:t>
            </a:r>
          </a:p>
          <a:p>
            <a:r>
              <a:rPr lang="en-US" sz="1200" b="0" i="0" u="none" strike="noStrike" kern="1200" baseline="0" dirty="0">
                <a:solidFill>
                  <a:schemeClr val="tx1"/>
                </a:solidFill>
                <a:latin typeface="+mn-lt"/>
                <a:ea typeface="+mn-ea"/>
                <a:cs typeface="+mn-cs"/>
              </a:rPr>
              <a:t>(SKAT_M), restricted SKAT (</a:t>
            </a:r>
            <a:r>
              <a:rPr lang="en-US" sz="1200" b="0" i="0" u="none" strike="noStrike" kern="1200" baseline="0" dirty="0" err="1">
                <a:solidFill>
                  <a:schemeClr val="tx1"/>
                </a:solidFill>
                <a:latin typeface="+mn-lt"/>
                <a:ea typeface="+mn-ea"/>
                <a:cs typeface="+mn-cs"/>
              </a:rPr>
              <a:t>rSKAT</a:t>
            </a:r>
            <a:r>
              <a:rPr lang="en-US" sz="1200" b="0" i="0" u="none" strike="noStrike" kern="1200" baseline="0" dirty="0">
                <a:solidFill>
                  <a:schemeClr val="tx1"/>
                </a:solidFill>
                <a:latin typeface="+mn-lt"/>
                <a:ea typeface="+mn-ea"/>
                <a:cs typeface="+mn-cs"/>
              </a:rPr>
              <a:t>) in which </a:t>
            </a:r>
            <a:r>
              <a:rPr lang="en-US" sz="1200" b="0" i="0" u="none" strike="noStrike" kern="1200" baseline="0" dirty="0" err="1">
                <a:solidFill>
                  <a:schemeClr val="tx1"/>
                </a:solidFill>
                <a:latin typeface="+mn-lt"/>
                <a:ea typeface="+mn-ea"/>
                <a:cs typeface="+mn-cs"/>
              </a:rPr>
              <a:t>unweighted</a:t>
            </a:r>
            <a:r>
              <a:rPr lang="en-US" sz="1200" b="0" i="0" u="none" strike="noStrike" kern="1200" baseline="0" dirty="0">
                <a:solidFill>
                  <a:schemeClr val="tx1"/>
                </a:solidFill>
                <a:latin typeface="+mn-lt"/>
                <a:ea typeface="+mn-ea"/>
                <a:cs typeface="+mn-cs"/>
              </a:rPr>
              <a:t> SKAT is applied to variants with MAF &lt; 3%, the weighted sum burden test (W)</a:t>
            </a:r>
          </a:p>
          <a:p>
            <a:r>
              <a:rPr lang="en-US" sz="1200" b="0" i="0" u="none" strike="noStrike" kern="1200" baseline="0" dirty="0">
                <a:solidFill>
                  <a:schemeClr val="tx1"/>
                </a:solidFill>
                <a:latin typeface="+mn-lt"/>
                <a:ea typeface="+mn-ea"/>
                <a:cs typeface="+mn-cs"/>
              </a:rPr>
              <a:t>with the same weights as used by SKAT, counting-based burden test (N), and the CAST method (C). All the burden tests used MAF &lt; 3% as</a:t>
            </a:r>
          </a:p>
          <a:p>
            <a:r>
              <a:rPr lang="en-US" sz="1200" b="0" i="0" u="none" strike="noStrike" kern="1200" baseline="0" dirty="0">
                <a:solidFill>
                  <a:schemeClr val="tx1"/>
                </a:solidFill>
                <a:latin typeface="+mn-lt"/>
                <a:ea typeface="+mn-ea"/>
                <a:cs typeface="+mn-cs"/>
              </a:rPr>
              <a:t>the threshold. For each method, power was estimated as the proportion of p values &lt; a among 1000 simulated data sets.</a:t>
            </a:r>
            <a:endParaRPr lang="en-US" dirty="0"/>
          </a:p>
        </p:txBody>
      </p:sp>
      <p:sp>
        <p:nvSpPr>
          <p:cNvPr id="4" name="Slide Number Placeholder 3"/>
          <p:cNvSpPr>
            <a:spLocks noGrp="1"/>
          </p:cNvSpPr>
          <p:nvPr>
            <p:ph type="sldNum" sz="quarter" idx="10"/>
          </p:nvPr>
        </p:nvSpPr>
        <p:spPr/>
        <p:txBody>
          <a:bodyPr/>
          <a:lstStyle/>
          <a:p>
            <a:fld id="{1B578E1A-26B3-9441-8653-005D3A2C533E}" type="slidenum">
              <a:rPr lang="en-US" smtClean="0"/>
              <a:pPr/>
              <a:t>49</a:t>
            </a:fld>
            <a:endParaRPr lang="en-US"/>
          </a:p>
        </p:txBody>
      </p:sp>
    </p:spTree>
    <p:extLst>
      <p:ext uri="{BB962C8B-B14F-4D97-AF65-F5344CB8AC3E}">
        <p14:creationId xmlns:p14="http://schemas.microsoft.com/office/powerpoint/2010/main" val="2664001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 active research</a:t>
            </a:r>
            <a:r>
              <a:rPr lang="en-US" baseline="0" dirty="0"/>
              <a:t> area. It’s not like GWAS that has been studied too much. …In both burden test and SKAT, weight plays an important role. …When family samples are used, the relatedness needs to be appropriately handled. …Both burden test and SKAT don’t need to do permutation, so they are more efficient.</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50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So, let’s</a:t>
            </a:r>
            <a:r>
              <a:rPr lang="en-US" baseline="0" dirty="0"/>
              <a:t> look at the difference between common and rare variants. Common variants are the SNPs with relatively high MAF, such as greater than 0.05. Rare variants are the SNPs with low MAF, such as less than 0.05. Some people use 0.01. A is the major allele in SNP1, because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5</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1B578E1A-26B3-9441-8653-005D3A2C533E}" type="slidenum">
              <a:rPr lang="en-US" smtClean="0"/>
              <a:pPr/>
              <a:t>52</a:t>
            </a:fld>
            <a:endParaRPr lang="en-US"/>
          </a:p>
        </p:txBody>
      </p:sp>
    </p:spTree>
    <p:extLst>
      <p:ext uri="{BB962C8B-B14F-4D97-AF65-F5344CB8AC3E}">
        <p14:creationId xmlns:p14="http://schemas.microsoft.com/office/powerpoint/2010/main" val="21186291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 can use GWAS to study the association between diseases and each of these genetic markers,</a:t>
            </a:r>
            <a:r>
              <a:rPr lang="en-US" baseline="0" dirty="0"/>
              <a:t> but this only works well for common variants.</a:t>
            </a:r>
            <a:endParaRPr lang="en-US" dirty="0"/>
          </a:p>
        </p:txBody>
      </p:sp>
      <p:sp>
        <p:nvSpPr>
          <p:cNvPr id="4" name="Slide Number Placeholder 3"/>
          <p:cNvSpPr>
            <a:spLocks noGrp="1"/>
          </p:cNvSpPr>
          <p:nvPr>
            <p:ph type="sldNum" sz="quarter" idx="10"/>
          </p:nvPr>
        </p:nvSpPr>
        <p:spPr/>
        <p:txBody>
          <a:bodyPr/>
          <a:lstStyle/>
          <a:p>
            <a:pPr>
              <a:defRPr/>
            </a:pPr>
            <a:fld id="{8A94AE95-3162-47FD-B8E3-0A956E6B3526}" type="slidenum">
              <a:rPr lang="en-US" smtClean="0"/>
              <a:pPr>
                <a:defRPr/>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sequencing</a:t>
            </a:r>
            <a:r>
              <a:rPr lang="en-US" baseline="0" dirty="0"/>
              <a:t> cost per genome is getting cheaper and cheaper, which allow us to sequence more samples. The sample size is important for statistical studies.</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Moore's law is the observation that over the history of computing hardware, the number of transistors on integrated circuits doubles approximately every two years.</a:t>
            </a:r>
          </a:p>
        </p:txBody>
      </p:sp>
      <p:sp>
        <p:nvSpPr>
          <p:cNvPr id="4" name="Slide Number Placeholder 3"/>
          <p:cNvSpPr>
            <a:spLocks noGrp="1"/>
          </p:cNvSpPr>
          <p:nvPr>
            <p:ph type="sldNum" sz="quarter" idx="10"/>
          </p:nvPr>
        </p:nvSpPr>
        <p:spPr/>
        <p:txBody>
          <a:bodyPr/>
          <a:lstStyle/>
          <a:p>
            <a:fld id="{1B578E1A-26B3-9441-8653-005D3A2C533E}" type="slidenum">
              <a:rPr lang="en-US" smtClean="0"/>
              <a:pPr/>
              <a:t>7</a:t>
            </a:fld>
            <a:endParaRPr lang="en-US"/>
          </a:p>
        </p:txBody>
      </p:sp>
    </p:spTree>
    <p:extLst>
      <p:ext uri="{BB962C8B-B14F-4D97-AF65-F5344CB8AC3E}">
        <p14:creationId xmlns:p14="http://schemas.microsoft.com/office/powerpoint/2010/main" val="1593125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dirty="0">
                <a:solidFill>
                  <a:schemeClr val="tx1"/>
                </a:solidFill>
                <a:latin typeface="Arial" charset="0"/>
                <a:ea typeface="+mn-ea"/>
                <a:cs typeface="+mn-cs"/>
              </a:rPr>
              <a:t> A</a:t>
            </a:r>
            <a:r>
              <a:rPr lang="en-US" sz="1200" b="0" i="0" kern="1200" baseline="0" dirty="0">
                <a:solidFill>
                  <a:schemeClr val="tx1"/>
                </a:solidFill>
                <a:latin typeface="Arial" charset="0"/>
                <a:ea typeface="+mn-ea"/>
                <a:cs typeface="+mn-cs"/>
              </a:rPr>
              <a:t> lot of efforts have been made to discover and understand human genome after James Watson and Francis Crick discovered the double helix structure of DNA in 1953. In the past twenty years, several projects involving multiple countries have been finished or on progress.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baseline="0" dirty="0">
                <a:solidFill>
                  <a:schemeClr val="tx1"/>
                </a:solidFill>
                <a:latin typeface="Arial" charset="0"/>
                <a:ea typeface="+mn-ea"/>
                <a:cs typeface="+mn-cs"/>
              </a:rPr>
              <a:t>The human genome project identify all the approximately 20,000-25,000 genes in human DNA, determine the sequences of the 3 billion chemical base pairs that make up human DNA and boost the sequencing technology in industry.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dirty="0">
                <a:solidFill>
                  <a:schemeClr val="tx1"/>
                </a:solidFill>
                <a:latin typeface="Arial" charset="0"/>
                <a:ea typeface="+mn-ea"/>
                <a:cs typeface="+mn-cs"/>
              </a:rPr>
              <a:t>The International </a:t>
            </a:r>
            <a:r>
              <a:rPr lang="en-US" sz="1200" b="0" i="0" kern="1200" dirty="0" err="1">
                <a:solidFill>
                  <a:schemeClr val="tx1"/>
                </a:solidFill>
                <a:latin typeface="Arial" charset="0"/>
                <a:ea typeface="+mn-ea"/>
                <a:cs typeface="+mn-cs"/>
              </a:rPr>
              <a:t>HapMap</a:t>
            </a:r>
            <a:r>
              <a:rPr lang="en-US" sz="1200" b="0" i="0" kern="1200" dirty="0">
                <a:solidFill>
                  <a:schemeClr val="tx1"/>
                </a:solidFill>
                <a:latin typeface="Arial" charset="0"/>
                <a:ea typeface="+mn-ea"/>
                <a:cs typeface="+mn-cs"/>
              </a:rPr>
              <a:t> Project is a multi-country effort to identify and catalog genetic similarities and differences in human beings.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0" i="0" kern="1200" dirty="0">
                <a:solidFill>
                  <a:schemeClr val="tx1"/>
                </a:solidFill>
                <a:latin typeface="Arial" charset="0"/>
                <a:ea typeface="+mn-ea"/>
                <a:cs typeface="+mn-cs"/>
              </a:rPr>
              <a:t>The recent</a:t>
            </a:r>
            <a:r>
              <a:rPr lang="en-US" sz="1200" b="0" i="0" kern="1200" baseline="0" dirty="0">
                <a:solidFill>
                  <a:schemeClr val="tx1"/>
                </a:solidFill>
                <a:latin typeface="Arial" charset="0"/>
                <a:ea typeface="+mn-ea"/>
                <a:cs typeface="+mn-cs"/>
              </a:rPr>
              <a:t> one thousand genome project plans to sequence the genomes of at least one thousand individuals from more than 10 different ethnic groups using next-generation sequencing technology and provide a much deeper catalog of human genetic variation.  This project is lead by Dr. </a:t>
            </a:r>
            <a:r>
              <a:rPr lang="en-US" sz="1200" b="0" i="0" kern="1200" baseline="0" dirty="0" err="1">
                <a:solidFill>
                  <a:schemeClr val="tx1"/>
                </a:solidFill>
                <a:latin typeface="Arial" charset="0"/>
                <a:ea typeface="+mn-ea"/>
                <a:cs typeface="+mn-cs"/>
              </a:rPr>
              <a:t>Abescacis</a:t>
            </a:r>
            <a:r>
              <a:rPr lang="en-US" sz="1200" b="0" i="0" kern="1200" baseline="0" dirty="0">
                <a:solidFill>
                  <a:schemeClr val="tx1"/>
                </a:solidFill>
                <a:latin typeface="Arial" charset="0"/>
                <a:ea typeface="+mn-ea"/>
                <a:cs typeface="+mn-cs"/>
              </a:rPr>
              <a:t>…</a:t>
            </a:r>
            <a:endParaRPr lang="en-US" sz="1200" b="0" i="0" kern="1200" dirty="0">
              <a:solidFill>
                <a:schemeClr val="tx1"/>
              </a:solidFill>
              <a:latin typeface="Arial" charset="0"/>
              <a:ea typeface="+mn-ea"/>
              <a:cs typeface="+mn-cs"/>
            </a:endParaRPr>
          </a:p>
          <a:p>
            <a:r>
              <a:rPr lang="en-US" sz="1200" b="0" i="0" kern="1200" dirty="0">
                <a:solidFill>
                  <a:schemeClr val="tx1"/>
                </a:solidFill>
                <a:latin typeface="Arial" charset="0"/>
                <a:ea typeface="+mn-ea"/>
                <a:cs typeface="+mn-cs"/>
              </a:rPr>
              <a:t> </a:t>
            </a:r>
          </a:p>
          <a:p>
            <a:endParaRPr lang="en-US" sz="1200" b="0" i="1" kern="1200" dirty="0">
              <a:solidFill>
                <a:schemeClr val="tx1"/>
              </a:solidFill>
              <a:latin typeface="Arial" charset="0"/>
              <a:ea typeface="+mn-ea"/>
              <a:cs typeface="+mn-cs"/>
            </a:endParaRPr>
          </a:p>
          <a:p>
            <a:endParaRPr lang="en-US" sz="1200" b="0" i="1" kern="1200" dirty="0">
              <a:solidFill>
                <a:schemeClr val="tx1"/>
              </a:solidFill>
              <a:latin typeface="Arial" charset="0"/>
              <a:ea typeface="+mn-ea"/>
              <a:cs typeface="+mn-cs"/>
            </a:endParaRPr>
          </a:p>
          <a:p>
            <a:r>
              <a:rPr lang="en-US" sz="1200" b="0" i="1" kern="1200" dirty="0">
                <a:solidFill>
                  <a:schemeClr val="tx1"/>
                </a:solidFill>
                <a:latin typeface="Arial" charset="0"/>
                <a:ea typeface="+mn-ea"/>
                <a:cs typeface="+mn-cs"/>
              </a:rPr>
              <a:t>Human </a:t>
            </a:r>
            <a:r>
              <a:rPr lang="en-US" sz="1200" b="0" i="1" kern="1200" dirty="0" err="1">
                <a:solidFill>
                  <a:schemeClr val="tx1"/>
                </a:solidFill>
                <a:latin typeface="Arial" charset="0"/>
                <a:ea typeface="+mn-ea"/>
                <a:cs typeface="+mn-cs"/>
              </a:rPr>
              <a:t>Genonme</a:t>
            </a:r>
            <a:r>
              <a:rPr lang="en-US" sz="1200" b="0" i="1" kern="1200" dirty="0">
                <a:solidFill>
                  <a:schemeClr val="tx1"/>
                </a:solidFill>
                <a:latin typeface="Arial" charset="0"/>
                <a:ea typeface="+mn-ea"/>
                <a:cs typeface="+mn-cs"/>
              </a:rPr>
              <a:t> Project (1990-2003)</a:t>
            </a:r>
          </a:p>
          <a:p>
            <a:r>
              <a:rPr lang="en-US" sz="1200" b="0" i="1" kern="1200" dirty="0">
                <a:solidFill>
                  <a:schemeClr val="tx1"/>
                </a:solidFill>
                <a:latin typeface="Arial" charset="0"/>
                <a:ea typeface="+mn-ea"/>
                <a:cs typeface="+mn-cs"/>
              </a:rPr>
              <a:t>identify</a:t>
            </a:r>
            <a:r>
              <a:rPr lang="en-US" sz="1200" b="0" i="0" kern="1200" dirty="0">
                <a:solidFill>
                  <a:schemeClr val="tx1"/>
                </a:solidFill>
                <a:latin typeface="Arial" charset="0"/>
                <a:ea typeface="+mn-ea"/>
                <a:cs typeface="+mn-cs"/>
              </a:rPr>
              <a:t> all the approximately 20,000-25,000 genes in human DNA,</a:t>
            </a:r>
          </a:p>
          <a:p>
            <a:r>
              <a:rPr lang="en-US" sz="1200" b="0" i="1" kern="1200" dirty="0">
                <a:solidFill>
                  <a:schemeClr val="tx1"/>
                </a:solidFill>
                <a:latin typeface="Arial" charset="0"/>
                <a:ea typeface="+mn-ea"/>
                <a:cs typeface="+mn-cs"/>
              </a:rPr>
              <a:t>determine</a:t>
            </a:r>
            <a:r>
              <a:rPr lang="en-US" sz="1200" b="0" i="0" kern="1200" dirty="0">
                <a:solidFill>
                  <a:schemeClr val="tx1"/>
                </a:solidFill>
                <a:latin typeface="Arial" charset="0"/>
                <a:ea typeface="+mn-ea"/>
                <a:cs typeface="+mn-cs"/>
              </a:rPr>
              <a:t> the sequences of the 3 billion chemical base pairs that make up human DNA,</a:t>
            </a:r>
          </a:p>
          <a:p>
            <a:r>
              <a:rPr lang="en-US" sz="1200" b="0" i="1" kern="1200" dirty="0">
                <a:solidFill>
                  <a:schemeClr val="tx1"/>
                </a:solidFill>
                <a:latin typeface="Arial" charset="0"/>
                <a:ea typeface="+mn-ea"/>
                <a:cs typeface="+mn-cs"/>
              </a:rPr>
              <a:t>store</a:t>
            </a:r>
            <a:r>
              <a:rPr lang="en-US" sz="1200" b="0" i="0" kern="1200" dirty="0">
                <a:solidFill>
                  <a:schemeClr val="tx1"/>
                </a:solidFill>
                <a:latin typeface="Arial" charset="0"/>
                <a:ea typeface="+mn-ea"/>
                <a:cs typeface="+mn-cs"/>
              </a:rPr>
              <a:t> this information in databases,</a:t>
            </a:r>
          </a:p>
          <a:p>
            <a:r>
              <a:rPr lang="en-US" sz="1200" b="0" i="1" kern="1200" dirty="0">
                <a:solidFill>
                  <a:schemeClr val="tx1"/>
                </a:solidFill>
                <a:latin typeface="Arial" charset="0"/>
                <a:ea typeface="+mn-ea"/>
                <a:cs typeface="+mn-cs"/>
              </a:rPr>
              <a:t>improve</a:t>
            </a:r>
            <a:r>
              <a:rPr lang="en-US" sz="1200" b="0" i="0" kern="1200" dirty="0">
                <a:solidFill>
                  <a:schemeClr val="tx1"/>
                </a:solidFill>
                <a:latin typeface="Arial" charset="0"/>
                <a:ea typeface="+mn-ea"/>
                <a:cs typeface="+mn-cs"/>
              </a:rPr>
              <a:t> tools for data analysis,</a:t>
            </a:r>
          </a:p>
          <a:p>
            <a:r>
              <a:rPr lang="en-US" sz="1200" b="0" i="1" kern="1200" dirty="0">
                <a:solidFill>
                  <a:schemeClr val="tx1"/>
                </a:solidFill>
                <a:latin typeface="Arial" charset="0"/>
                <a:ea typeface="+mn-ea"/>
                <a:cs typeface="+mn-cs"/>
              </a:rPr>
              <a:t>transfer</a:t>
            </a:r>
            <a:r>
              <a:rPr lang="en-US" sz="1200" b="0" i="0" kern="1200" dirty="0">
                <a:solidFill>
                  <a:schemeClr val="tx1"/>
                </a:solidFill>
                <a:latin typeface="Arial" charset="0"/>
                <a:ea typeface="+mn-ea"/>
                <a:cs typeface="+mn-cs"/>
              </a:rPr>
              <a:t> related technologies to the private sector, and</a:t>
            </a:r>
          </a:p>
          <a:p>
            <a:r>
              <a:rPr lang="en-US" sz="1200" b="0" i="1" kern="1200" dirty="0">
                <a:solidFill>
                  <a:schemeClr val="tx1"/>
                </a:solidFill>
                <a:latin typeface="Arial" charset="0"/>
                <a:ea typeface="+mn-ea"/>
                <a:cs typeface="+mn-cs"/>
              </a:rPr>
              <a:t>address</a:t>
            </a:r>
            <a:r>
              <a:rPr lang="en-US" sz="1200" b="0" i="0" kern="1200" dirty="0">
                <a:solidFill>
                  <a:schemeClr val="tx1"/>
                </a:solidFill>
                <a:latin typeface="Arial" charset="0"/>
                <a:ea typeface="+mn-ea"/>
                <a:cs typeface="+mn-cs"/>
              </a:rPr>
              <a:t> the ethical, legal, and social issues (ELSI) that may arise from the project.</a:t>
            </a:r>
          </a:p>
          <a:p>
            <a:endParaRPr lang="en-US" sz="1200" b="0" i="0" kern="1200" dirty="0">
              <a:solidFill>
                <a:schemeClr val="tx1"/>
              </a:solidFill>
              <a:latin typeface="Arial" charset="0"/>
              <a:ea typeface="+mn-ea"/>
              <a:cs typeface="+mn-cs"/>
            </a:endParaRPr>
          </a:p>
          <a:p>
            <a:endParaRPr lang="en-US" sz="1200" b="0" i="0" kern="1200" dirty="0">
              <a:solidFill>
                <a:schemeClr val="tx1"/>
              </a:solidFill>
              <a:latin typeface="Arial" charset="0"/>
              <a:ea typeface="+mn-ea"/>
              <a:cs typeface="+mn-cs"/>
            </a:endParaRPr>
          </a:p>
          <a:p>
            <a:r>
              <a:rPr lang="en-US" sz="1200" b="0" i="0" kern="1200" dirty="0">
                <a:solidFill>
                  <a:schemeClr val="tx1"/>
                </a:solidFill>
                <a:latin typeface="Arial" charset="0"/>
                <a:ea typeface="+mn-ea"/>
                <a:cs typeface="+mn-cs"/>
              </a:rPr>
              <a:t>COVER The face of the human genome. A scientific milestone of enormous proportions, the sequencing of the human genome will impact all of us in diverse ways-from our views of ourselves as human beings to new paradigms in medicine. This entire issue is devoted to the scientific announcement of the sequencing of the human genome, initial analyses of the genome and genomic data, as well as Viewpoints and News features discussing the implications of the results and paths for the future.</a:t>
            </a:r>
          </a:p>
          <a:p>
            <a:endParaRPr lang="en-US" sz="1200" b="0" i="0" kern="1200" dirty="0">
              <a:solidFill>
                <a:schemeClr val="tx1"/>
              </a:solidFill>
              <a:latin typeface="Arial" charset="0"/>
              <a:ea typeface="+mn-ea"/>
              <a:cs typeface="+mn-cs"/>
            </a:endParaRPr>
          </a:p>
          <a:p>
            <a:r>
              <a:rPr lang="en-US" dirty="0"/>
              <a:t>The goal of the International </a:t>
            </a:r>
            <a:r>
              <a:rPr lang="en-US" dirty="0" err="1"/>
              <a:t>HapMap</a:t>
            </a:r>
            <a:r>
              <a:rPr lang="en-US" dirty="0"/>
              <a:t> Project is to determine the common patterns of DNA sequence variation in the human genome and to make this information freely available in the public domain. An international consortium is developing a map of these patterns across the genome by determining the genotypes of one million or more sequence variants, their frequencies and the degree of association between them, in DNA samples from populations with ancestry from parts of Africa, Asia and Europe. The</a:t>
            </a:r>
          </a:p>
          <a:p>
            <a:r>
              <a:rPr lang="en-US" dirty="0" err="1"/>
              <a:t>HapMap</a:t>
            </a:r>
            <a:r>
              <a:rPr lang="en-US" dirty="0"/>
              <a:t> will allow the discovery of sequence variants that affect common disease, will facilitate development of diagnostic tools, and will enhance our ability to choose targets for therapeutic intervention.</a:t>
            </a:r>
          </a:p>
          <a:p>
            <a:endParaRPr lang="en-US" dirty="0"/>
          </a:p>
          <a:p>
            <a:r>
              <a:rPr lang="en-US" sz="1200" b="0" i="0" kern="1200" dirty="0">
                <a:solidFill>
                  <a:schemeClr val="tx1"/>
                </a:solidFill>
                <a:latin typeface="Arial" charset="0"/>
                <a:ea typeface="+mn-ea"/>
                <a:cs typeface="+mn-cs"/>
              </a:rPr>
              <a:t>The International </a:t>
            </a:r>
            <a:r>
              <a:rPr lang="en-US" sz="1200" b="0" i="0" kern="1200" dirty="0" err="1">
                <a:solidFill>
                  <a:schemeClr val="tx1"/>
                </a:solidFill>
                <a:latin typeface="Arial" charset="0"/>
                <a:ea typeface="+mn-ea"/>
                <a:cs typeface="+mn-cs"/>
              </a:rPr>
              <a:t>HapMap</a:t>
            </a:r>
            <a:r>
              <a:rPr lang="en-US" sz="1200" b="0" i="0" kern="1200" dirty="0">
                <a:solidFill>
                  <a:schemeClr val="tx1"/>
                </a:solidFill>
                <a:latin typeface="Arial" charset="0"/>
                <a:ea typeface="+mn-ea"/>
                <a:cs typeface="+mn-cs"/>
              </a:rPr>
              <a:t> Project is a multi-country effort to identify and catalog genetic similarities and differences in human beings. Using the information in the </a:t>
            </a:r>
            <a:r>
              <a:rPr lang="en-US" sz="1200" b="0" i="0" kern="1200" dirty="0" err="1">
                <a:solidFill>
                  <a:schemeClr val="tx1"/>
                </a:solidFill>
                <a:latin typeface="Arial" charset="0"/>
                <a:ea typeface="+mn-ea"/>
                <a:cs typeface="+mn-cs"/>
              </a:rPr>
              <a:t>HapMap</a:t>
            </a:r>
            <a:r>
              <a:rPr lang="en-US" sz="1200" b="0" i="0" kern="1200" dirty="0">
                <a:solidFill>
                  <a:schemeClr val="tx1"/>
                </a:solidFill>
                <a:latin typeface="Arial" charset="0"/>
                <a:ea typeface="+mn-ea"/>
                <a:cs typeface="+mn-cs"/>
              </a:rPr>
              <a:t>, researchers will be able to find genes that affect health, disease, and individual responses to medications and environmental factors.</a:t>
            </a:r>
          </a:p>
          <a:p>
            <a:endParaRPr lang="en-US" sz="1200" b="0" i="0" kern="1200" dirty="0">
              <a:solidFill>
                <a:schemeClr val="tx1"/>
              </a:solidFill>
              <a:latin typeface="Arial" charset="0"/>
              <a:ea typeface="+mn-ea"/>
              <a:cs typeface="+mn-cs"/>
            </a:endParaRPr>
          </a:p>
          <a:p>
            <a:r>
              <a:rPr lang="en-US" sz="1200" b="0" i="0" kern="1200" dirty="0">
                <a:solidFill>
                  <a:schemeClr val="tx1"/>
                </a:solidFill>
                <a:latin typeface="Arial" charset="0"/>
                <a:ea typeface="+mn-ea"/>
                <a:cs typeface="+mn-cs"/>
              </a:rPr>
              <a:t>1000 Genome</a:t>
            </a:r>
            <a:r>
              <a:rPr lang="en-US" sz="1200" b="0" i="0" kern="1200" baseline="0" dirty="0">
                <a:solidFill>
                  <a:schemeClr val="tx1"/>
                </a:solidFill>
                <a:latin typeface="Arial" charset="0"/>
                <a:ea typeface="+mn-ea"/>
                <a:cs typeface="+mn-cs"/>
              </a:rPr>
              <a:t> Project</a:t>
            </a:r>
            <a:endParaRPr lang="en-US" sz="1200" b="0" i="0" kern="1200" dirty="0">
              <a:solidFill>
                <a:schemeClr val="tx1"/>
              </a:solidFill>
              <a:latin typeface="Arial" charset="0"/>
              <a:ea typeface="+mn-ea"/>
              <a:cs typeface="+mn-cs"/>
            </a:endParaRPr>
          </a:p>
          <a:p>
            <a:endParaRPr lang="en-US" sz="1200" b="0" i="0" kern="1200" dirty="0">
              <a:solidFill>
                <a:schemeClr val="tx1"/>
              </a:solidFill>
              <a:latin typeface="Arial" charset="0"/>
              <a:ea typeface="+mn-ea"/>
              <a:cs typeface="+mn-cs"/>
            </a:endParaRPr>
          </a:p>
          <a:p>
            <a:r>
              <a:rPr lang="en-US" sz="1200" b="0" i="0" kern="1200" dirty="0">
                <a:solidFill>
                  <a:schemeClr val="tx1"/>
                </a:solidFill>
                <a:latin typeface="Arial" charset="0"/>
                <a:ea typeface="+mn-ea"/>
                <a:cs typeface="+mn-cs"/>
              </a:rPr>
              <a:t>The </a:t>
            </a:r>
            <a:r>
              <a:rPr lang="en-US" sz="1200" b="1" i="0" kern="1200" dirty="0">
                <a:solidFill>
                  <a:schemeClr val="tx1"/>
                </a:solidFill>
                <a:latin typeface="Arial" charset="0"/>
                <a:ea typeface="+mn-ea"/>
                <a:cs typeface="+mn-cs"/>
              </a:rPr>
              <a:t>1000</a:t>
            </a:r>
            <a:r>
              <a:rPr lang="en-US" sz="1200" b="0" i="0" kern="1200" dirty="0">
                <a:solidFill>
                  <a:schemeClr val="tx1"/>
                </a:solidFill>
                <a:latin typeface="Arial" charset="0"/>
                <a:ea typeface="+mn-ea"/>
                <a:cs typeface="+mn-cs"/>
              </a:rPr>
              <a:t> </a:t>
            </a:r>
            <a:r>
              <a:rPr lang="en-US" sz="1200" b="1" i="0" kern="1200" dirty="0">
                <a:solidFill>
                  <a:schemeClr val="tx1"/>
                </a:solidFill>
                <a:latin typeface="Arial" charset="0"/>
                <a:ea typeface="+mn-ea"/>
                <a:cs typeface="+mn-cs"/>
              </a:rPr>
              <a:t>Genomes</a:t>
            </a:r>
            <a:r>
              <a:rPr lang="en-US" sz="1200" b="0" i="0" kern="1200" dirty="0">
                <a:solidFill>
                  <a:schemeClr val="tx1"/>
                </a:solidFill>
                <a:latin typeface="Arial" charset="0"/>
                <a:ea typeface="+mn-ea"/>
                <a:cs typeface="+mn-cs"/>
              </a:rPr>
              <a:t> </a:t>
            </a:r>
            <a:r>
              <a:rPr lang="en-US" sz="1200" b="1" i="0" kern="1200" dirty="0">
                <a:solidFill>
                  <a:schemeClr val="tx1"/>
                </a:solidFill>
                <a:latin typeface="Arial" charset="0"/>
                <a:ea typeface="+mn-ea"/>
                <a:cs typeface="+mn-cs"/>
              </a:rPr>
              <a:t>Project</a:t>
            </a:r>
            <a:r>
              <a:rPr lang="en-US" sz="1200" b="0" i="0" kern="1200" dirty="0">
                <a:solidFill>
                  <a:schemeClr val="tx1"/>
                </a:solidFill>
                <a:latin typeface="Arial" charset="0"/>
                <a:ea typeface="+mn-ea"/>
                <a:cs typeface="+mn-cs"/>
              </a:rPr>
              <a:t> is an international collaboration to produce an extensive public catalog of human genetic variation, including SNPs and structural variants, and their </a:t>
            </a:r>
            <a:r>
              <a:rPr lang="en-US" sz="1200" b="0" i="0" kern="1200" dirty="0" err="1">
                <a:solidFill>
                  <a:schemeClr val="tx1"/>
                </a:solidFill>
                <a:latin typeface="Arial" charset="0"/>
                <a:ea typeface="+mn-ea"/>
                <a:cs typeface="+mn-cs"/>
              </a:rPr>
              <a:t>haplotype</a:t>
            </a:r>
            <a:r>
              <a:rPr lang="en-US" sz="1200" b="0" i="0" kern="1200" dirty="0">
                <a:solidFill>
                  <a:schemeClr val="tx1"/>
                </a:solidFill>
                <a:latin typeface="Arial" charset="0"/>
                <a:ea typeface="+mn-ea"/>
                <a:cs typeface="+mn-cs"/>
              </a:rPr>
              <a:t> contexts. This resource will support genome-wide association studies and other medical research studies.</a:t>
            </a:r>
          </a:p>
          <a:p>
            <a:endParaRPr lang="en-US" sz="1200" b="0" i="0" kern="1200" dirty="0">
              <a:solidFill>
                <a:schemeClr val="tx1"/>
              </a:solidFill>
              <a:latin typeface="Arial"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pPr>
              <a:defRPr/>
            </a:pPr>
            <a:fld id="{8A94AE95-3162-47FD-B8E3-0A956E6B3526}" type="slidenum">
              <a:rPr lang="en-US" smtClean="0"/>
              <a:pPr>
                <a:defRPr/>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a:t>
            </a:r>
          </a:p>
        </p:txBody>
      </p:sp>
      <p:sp>
        <p:nvSpPr>
          <p:cNvPr id="4" name="Slide Number Placeholder 3"/>
          <p:cNvSpPr>
            <a:spLocks noGrp="1"/>
          </p:cNvSpPr>
          <p:nvPr>
            <p:ph type="sldNum" sz="quarter" idx="10"/>
          </p:nvPr>
        </p:nvSpPr>
        <p:spPr/>
        <p:txBody>
          <a:bodyPr/>
          <a:lstStyle/>
          <a:p>
            <a:fld id="{1B578E1A-26B3-9441-8653-005D3A2C533E}" type="slidenum">
              <a:rPr lang="en-US" smtClean="0"/>
              <a:pPr/>
              <a:t>9</a:t>
            </a:fld>
            <a:endParaRPr lang="en-US"/>
          </a:p>
        </p:txBody>
      </p:sp>
    </p:spTree>
    <p:extLst>
      <p:ext uri="{BB962C8B-B14F-4D97-AF65-F5344CB8AC3E}">
        <p14:creationId xmlns:p14="http://schemas.microsoft.com/office/powerpoint/2010/main" val="942925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dirty="0"/>
              <a:t>This is a pipeline</a:t>
            </a:r>
            <a:r>
              <a:rPr lang="en-US" baseline="0" dirty="0"/>
              <a:t> for genotyping an individual’s genome. …considering the genotypes of the SNPs in the neighborhood. </a:t>
            </a:r>
            <a:endParaRPr lang="en-US" dirty="0"/>
          </a:p>
        </p:txBody>
      </p:sp>
      <p:sp>
        <p:nvSpPr>
          <p:cNvPr id="4" name="灯片编号占位符 3"/>
          <p:cNvSpPr>
            <a:spLocks noGrp="1"/>
          </p:cNvSpPr>
          <p:nvPr>
            <p:ph type="sldNum" sz="quarter" idx="10"/>
          </p:nvPr>
        </p:nvSpPr>
        <p:spPr/>
        <p:txBody>
          <a:bodyPr/>
          <a:lstStyle/>
          <a:p>
            <a:fld id="{1B578E1A-26B3-9441-8653-005D3A2C533E}"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5C7276E-8AF6-DD4B-87B7-53D543FA5D3A}" type="datetimeFigureOut">
              <a:rPr lang="en-US" smtClean="0"/>
              <a:pPr/>
              <a:t>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3248703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C7276E-8AF6-DD4B-87B7-53D543FA5D3A}" type="datetimeFigureOut">
              <a:rPr lang="en-US" smtClean="0"/>
              <a:pPr/>
              <a:t>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750138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C7276E-8AF6-DD4B-87B7-53D543FA5D3A}" type="datetimeFigureOut">
              <a:rPr lang="en-US" smtClean="0"/>
              <a:pPr/>
              <a:t>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2827336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C7276E-8AF6-DD4B-87B7-53D543FA5D3A}" type="datetimeFigureOut">
              <a:rPr lang="en-US" smtClean="0"/>
              <a:pPr/>
              <a:t>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744053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C7276E-8AF6-DD4B-87B7-53D543FA5D3A}" type="datetimeFigureOut">
              <a:rPr lang="en-US" smtClean="0"/>
              <a:pPr/>
              <a:t>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1057769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5C7276E-8AF6-DD4B-87B7-53D543FA5D3A}" type="datetimeFigureOut">
              <a:rPr lang="en-US" smtClean="0"/>
              <a:pPr/>
              <a:t>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35461105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5C7276E-8AF6-DD4B-87B7-53D543FA5D3A}" type="datetimeFigureOut">
              <a:rPr lang="en-US" smtClean="0"/>
              <a:pPr/>
              <a:t>1/7/20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2043928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5C7276E-8AF6-DD4B-87B7-53D543FA5D3A}" type="datetimeFigureOut">
              <a:rPr lang="en-US" smtClean="0"/>
              <a:pPr/>
              <a:t>1/7/20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2408899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C7276E-8AF6-DD4B-87B7-53D543FA5D3A}" type="datetimeFigureOut">
              <a:rPr lang="en-US" smtClean="0"/>
              <a:pPr/>
              <a:t>1/7/20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3977862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C7276E-8AF6-DD4B-87B7-53D543FA5D3A}" type="datetimeFigureOut">
              <a:rPr lang="en-US" smtClean="0"/>
              <a:pPr/>
              <a:t>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1110552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C7276E-8AF6-DD4B-87B7-53D543FA5D3A}" type="datetimeFigureOut">
              <a:rPr lang="en-US" smtClean="0"/>
              <a:pPr/>
              <a:t>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87E22-74C2-A341-974E-F46DFDE6247C}" type="slidenum">
              <a:rPr lang="en-US" smtClean="0"/>
              <a:pPr/>
              <a:t>‹#›</a:t>
            </a:fld>
            <a:endParaRPr lang="en-US"/>
          </a:p>
        </p:txBody>
      </p:sp>
    </p:spTree>
    <p:extLst>
      <p:ext uri="{BB962C8B-B14F-4D97-AF65-F5344CB8AC3E}">
        <p14:creationId xmlns:p14="http://schemas.microsoft.com/office/powerpoint/2010/main" val="28082217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C7276E-8AF6-DD4B-87B7-53D543FA5D3A}" type="datetimeFigureOut">
              <a:rPr lang="en-US" smtClean="0"/>
              <a:pPr/>
              <a:t>1/7/20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87E22-74C2-A341-974E-F46DFDE6247C}" type="slidenum">
              <a:rPr lang="en-US" smtClean="0"/>
              <a:pPr/>
              <a:t>‹#›</a:t>
            </a:fld>
            <a:endParaRPr lang="en-US"/>
          </a:p>
        </p:txBody>
      </p:sp>
    </p:spTree>
    <p:extLst>
      <p:ext uri="{BB962C8B-B14F-4D97-AF65-F5344CB8AC3E}">
        <p14:creationId xmlns:p14="http://schemas.microsoft.com/office/powerpoint/2010/main" val="1111145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7.png"/><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50.png"/></Relationships>
</file>

<file path=ppt/slides/_rels/slide4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70.png"/><Relationship Id="rId7"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80.png"/><Relationship Id="rId9"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3289814"/>
            <a:ext cx="6400800" cy="719399"/>
          </a:xfrm>
        </p:spPr>
        <p:txBody>
          <a:bodyPr/>
          <a:lstStyle/>
          <a:p>
            <a:r>
              <a:rPr lang="en-US" dirty="0"/>
              <a:t>02/13/2019</a:t>
            </a:r>
          </a:p>
        </p:txBody>
      </p:sp>
      <p:pic>
        <p:nvPicPr>
          <p:cNvPr id="4" name="Picture 3"/>
          <p:cNvPicPr>
            <a:picLocks noChangeAspect="1"/>
          </p:cNvPicPr>
          <p:nvPr/>
        </p:nvPicPr>
        <p:blipFill>
          <a:blip r:embed="rId3"/>
          <a:stretch>
            <a:fillRect/>
          </a:stretch>
        </p:blipFill>
        <p:spPr>
          <a:xfrm>
            <a:off x="7162800" y="4898641"/>
            <a:ext cx="1981200" cy="1981200"/>
          </a:xfrm>
          <a:prstGeom prst="rect">
            <a:avLst/>
          </a:prstGeom>
        </p:spPr>
      </p:pic>
      <p:pic>
        <p:nvPicPr>
          <p:cNvPr id="5" name="Picture 4"/>
          <p:cNvPicPr>
            <a:picLocks noChangeAspect="1"/>
          </p:cNvPicPr>
          <p:nvPr/>
        </p:nvPicPr>
        <p:blipFill>
          <a:blip r:embed="rId4"/>
          <a:stretch>
            <a:fillRect/>
          </a:stretch>
        </p:blipFill>
        <p:spPr>
          <a:xfrm>
            <a:off x="27152" y="4731710"/>
            <a:ext cx="2106448" cy="2134785"/>
          </a:xfrm>
          <a:prstGeom prst="rect">
            <a:avLst/>
          </a:prstGeom>
        </p:spPr>
      </p:pic>
      <p:sp>
        <p:nvSpPr>
          <p:cNvPr id="6" name="Subtitle 2"/>
          <p:cNvSpPr txBox="1">
            <a:spLocks/>
          </p:cNvSpPr>
          <p:nvPr/>
        </p:nvSpPr>
        <p:spPr>
          <a:xfrm>
            <a:off x="2133600" y="4518646"/>
            <a:ext cx="5029200" cy="183841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dirty="0">
                <a:solidFill>
                  <a:srgbClr val="000000"/>
                </a:solidFill>
              </a:rPr>
              <a:t>Qi Yan</a:t>
            </a:r>
          </a:p>
          <a:p>
            <a:r>
              <a:rPr lang="en-US" sz="1800" dirty="0">
                <a:solidFill>
                  <a:srgbClr val="000000"/>
                </a:solidFill>
              </a:rPr>
              <a:t>Department of Pediatrics</a:t>
            </a:r>
          </a:p>
          <a:p>
            <a:r>
              <a:rPr lang="en-US" sz="1800" dirty="0">
                <a:solidFill>
                  <a:srgbClr val="000000"/>
                </a:solidFill>
              </a:rPr>
              <a:t>Children’s Hospital of Pittsburgh of UPMC</a:t>
            </a:r>
          </a:p>
          <a:p>
            <a:r>
              <a:rPr lang="en-US" sz="1800" dirty="0">
                <a:solidFill>
                  <a:srgbClr val="000000"/>
                </a:solidFill>
              </a:rPr>
              <a:t>University of Pittsburgh</a:t>
            </a:r>
          </a:p>
        </p:txBody>
      </p:sp>
      <p:sp>
        <p:nvSpPr>
          <p:cNvPr id="7" name="Title 1"/>
          <p:cNvSpPr txBox="1">
            <a:spLocks/>
          </p:cNvSpPr>
          <p:nvPr/>
        </p:nvSpPr>
        <p:spPr>
          <a:xfrm>
            <a:off x="685800" y="16067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a:t>Analysis of </a:t>
            </a:r>
            <a:r>
              <a:rPr lang="en-US" dirty="0"/>
              <a:t>Next Generation Sequence Data</a:t>
            </a:r>
          </a:p>
        </p:txBody>
      </p:sp>
    </p:spTree>
    <p:extLst>
      <p:ext uri="{BB962C8B-B14F-4D97-AF65-F5344CB8AC3E}">
        <p14:creationId xmlns:p14="http://schemas.microsoft.com/office/powerpoint/2010/main" val="1324303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Typical Pipeline</a:t>
            </a:r>
          </a:p>
        </p:txBody>
      </p:sp>
      <p:grpSp>
        <p:nvGrpSpPr>
          <p:cNvPr id="5" name="Group 18"/>
          <p:cNvGrpSpPr/>
          <p:nvPr/>
        </p:nvGrpSpPr>
        <p:grpSpPr>
          <a:xfrm>
            <a:off x="1905000" y="1676400"/>
            <a:ext cx="5875866" cy="4495800"/>
            <a:chOff x="3505200" y="914400"/>
            <a:chExt cx="4807527" cy="3733800"/>
          </a:xfrm>
        </p:grpSpPr>
        <p:sp>
          <p:nvSpPr>
            <p:cNvPr id="6" name="Rectangle 5"/>
            <p:cNvSpPr/>
            <p:nvPr/>
          </p:nvSpPr>
          <p:spPr>
            <a:xfrm>
              <a:off x="3505200" y="914400"/>
              <a:ext cx="2895600" cy="304800"/>
            </a:xfrm>
            <a:prstGeom prst="rect">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Shotgun Sequencing  Reads</a:t>
              </a:r>
            </a:p>
          </p:txBody>
        </p:sp>
        <p:sp>
          <p:nvSpPr>
            <p:cNvPr id="7" name="Oval 6"/>
            <p:cNvSpPr/>
            <p:nvPr/>
          </p:nvSpPr>
          <p:spPr>
            <a:xfrm>
              <a:off x="6629400" y="2286000"/>
              <a:ext cx="1676400" cy="838200"/>
            </a:xfrm>
            <a:prstGeom prst="ellipse">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Single Marker Caller</a:t>
              </a:r>
            </a:p>
          </p:txBody>
        </p:sp>
        <p:sp>
          <p:nvSpPr>
            <p:cNvPr id="8" name="Oval 7"/>
            <p:cNvSpPr/>
            <p:nvPr/>
          </p:nvSpPr>
          <p:spPr>
            <a:xfrm>
              <a:off x="6560127" y="3445790"/>
              <a:ext cx="1752600" cy="914400"/>
            </a:xfrm>
            <a:prstGeom prst="ellipse">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Haplotype-based</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Caller</a:t>
              </a:r>
            </a:p>
          </p:txBody>
        </p:sp>
        <p:sp>
          <p:nvSpPr>
            <p:cNvPr id="9" name="Down Arrow 8"/>
            <p:cNvSpPr/>
            <p:nvPr/>
          </p:nvSpPr>
          <p:spPr>
            <a:xfrm>
              <a:off x="4876800" y="1371600"/>
              <a:ext cx="76200" cy="533400"/>
            </a:xfrm>
            <a:prstGeom prst="down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0" name="Down Arrow 9"/>
            <p:cNvSpPr/>
            <p:nvPr/>
          </p:nvSpPr>
          <p:spPr>
            <a:xfrm>
              <a:off x="4876800" y="2438400"/>
              <a:ext cx="76200" cy="533400"/>
            </a:xfrm>
            <a:prstGeom prst="down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1" name="Down Arrow 10"/>
            <p:cNvSpPr/>
            <p:nvPr/>
          </p:nvSpPr>
          <p:spPr>
            <a:xfrm>
              <a:off x="4876800" y="3657600"/>
              <a:ext cx="76200" cy="533400"/>
            </a:xfrm>
            <a:prstGeom prst="down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2" name="Rectangle 11"/>
            <p:cNvSpPr/>
            <p:nvPr/>
          </p:nvSpPr>
          <p:spPr>
            <a:xfrm>
              <a:off x="3505200" y="1981200"/>
              <a:ext cx="2895600" cy="304800"/>
            </a:xfrm>
            <a:prstGeom prst="rect">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Mapped Reads </a:t>
              </a:r>
            </a:p>
          </p:txBody>
        </p:sp>
        <p:sp>
          <p:nvSpPr>
            <p:cNvPr id="13" name="Rectangle 12"/>
            <p:cNvSpPr/>
            <p:nvPr/>
          </p:nvSpPr>
          <p:spPr>
            <a:xfrm>
              <a:off x="3505200" y="3124200"/>
              <a:ext cx="2895600" cy="304800"/>
            </a:xfrm>
            <a:prstGeom prst="rect">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Polymorphic Sites </a:t>
              </a:r>
            </a:p>
          </p:txBody>
        </p:sp>
        <p:sp>
          <p:nvSpPr>
            <p:cNvPr id="14" name="Rectangle 13"/>
            <p:cNvSpPr/>
            <p:nvPr/>
          </p:nvSpPr>
          <p:spPr>
            <a:xfrm>
              <a:off x="3505200" y="4343400"/>
              <a:ext cx="2895600" cy="304800"/>
            </a:xfrm>
            <a:prstGeom prst="rect">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Individual Genotypes</a:t>
              </a:r>
            </a:p>
          </p:txBody>
        </p:sp>
        <p:sp>
          <p:nvSpPr>
            <p:cNvPr id="15" name="Left Arrow 14"/>
            <p:cNvSpPr/>
            <p:nvPr/>
          </p:nvSpPr>
          <p:spPr>
            <a:xfrm>
              <a:off x="5638800" y="1600200"/>
              <a:ext cx="685800" cy="76200"/>
            </a:xfrm>
            <a:prstGeom prst="left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6" name="Left Arrow 15"/>
            <p:cNvSpPr/>
            <p:nvPr/>
          </p:nvSpPr>
          <p:spPr>
            <a:xfrm>
              <a:off x="5638800" y="3886200"/>
              <a:ext cx="685800" cy="76200"/>
            </a:xfrm>
            <a:prstGeom prst="left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7" name="Left Arrow 16"/>
            <p:cNvSpPr/>
            <p:nvPr/>
          </p:nvSpPr>
          <p:spPr>
            <a:xfrm>
              <a:off x="5638800" y="2667000"/>
              <a:ext cx="685800" cy="76200"/>
            </a:xfrm>
            <a:prstGeom prst="leftArrow">
              <a:avLst/>
            </a:prstGeom>
            <a:solidFill>
              <a:srgbClr val="4F81BD"/>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8" name="Oval 17"/>
            <p:cNvSpPr/>
            <p:nvPr/>
          </p:nvSpPr>
          <p:spPr>
            <a:xfrm>
              <a:off x="6629400" y="1143000"/>
              <a:ext cx="1676400" cy="838200"/>
            </a:xfrm>
            <a:prstGeom prst="ellipse">
              <a:avLst/>
            </a:prstGeom>
            <a:no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Read</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ysClr val="windowText" lastClr="000000"/>
                  </a:solidFill>
                  <a:effectLst/>
                  <a:uLnTx/>
                  <a:uFillTx/>
                  <a:latin typeface="Calibri"/>
                  <a:ea typeface="+mn-ea"/>
                  <a:cs typeface="+mn-cs"/>
                </a:rPr>
                <a:t>Alignment Software</a:t>
              </a:r>
            </a:p>
          </p:txBody>
        </p:sp>
      </p:grpSp>
    </p:spTree>
    <p:extLst>
      <p:ext uri="{BB962C8B-B14F-4D97-AF65-F5344CB8AC3E}">
        <p14:creationId xmlns:p14="http://schemas.microsoft.com/office/powerpoint/2010/main" val="1502905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2"/>
          <p:cNvSpPr>
            <a:spLocks noGrp="1" noChangeArrowheads="1"/>
          </p:cNvSpPr>
          <p:nvPr>
            <p:ph type="title"/>
          </p:nvPr>
        </p:nvSpPr>
        <p:spPr>
          <a:ln/>
        </p:spPr>
        <p:txBody>
          <a:bodyPr lIns="26788" tIns="26788" rIns="26788" bIns="26788" anchor="ctr"/>
          <a:lstStyle/>
          <a:p>
            <a:pPr algn="ctr"/>
            <a:r>
              <a:rPr lang="en-US" sz="3600" dirty="0"/>
              <a:t>Short read alignment</a:t>
            </a:r>
          </a:p>
        </p:txBody>
      </p:sp>
      <p:pic>
        <p:nvPicPr>
          <p:cNvPr id="141315" name="Picture 3"/>
          <p:cNvPicPr>
            <a:picLocks noChangeAspect="1" noChangeArrowheads="1"/>
          </p:cNvPicPr>
          <p:nvPr/>
        </p:nvPicPr>
        <p:blipFill>
          <a:blip r:embed="rId3" cstate="print"/>
          <a:srcRect/>
          <a:stretch>
            <a:fillRect/>
          </a:stretch>
        </p:blipFill>
        <p:spPr bwMode="auto">
          <a:xfrm>
            <a:off x="611188" y="1423988"/>
            <a:ext cx="1590675" cy="1589087"/>
          </a:xfrm>
          <a:prstGeom prst="rect">
            <a:avLst/>
          </a:prstGeom>
          <a:noFill/>
          <a:ln w="12700">
            <a:noFill/>
            <a:miter lim="800000"/>
            <a:headEnd/>
            <a:tailEnd/>
          </a:ln>
        </p:spPr>
      </p:pic>
      <p:sp>
        <p:nvSpPr>
          <p:cNvPr id="141316" name="AutoShape 4"/>
          <p:cNvSpPr>
            <a:spLocks/>
          </p:cNvSpPr>
          <p:nvPr/>
        </p:nvSpPr>
        <p:spPr bwMode="auto">
          <a:xfrm rot="5400000">
            <a:off x="3837782" y="1273969"/>
            <a:ext cx="812800" cy="2586037"/>
          </a:xfrm>
          <a:custGeom>
            <a:avLst/>
            <a:gdLst/>
            <a:ahLst/>
            <a:cxnLst/>
            <a:rect l="0" t="0" r="r" b="b"/>
            <a:pathLst>
              <a:path w="21600" h="21600">
                <a:moveTo>
                  <a:pt x="0" y="21600"/>
                </a:moveTo>
                <a:lnTo>
                  <a:pt x="0" y="5739"/>
                </a:lnTo>
                <a:cubicBezTo>
                  <a:pt x="0" y="2922"/>
                  <a:pt x="7253" y="638"/>
                  <a:pt x="16200" y="638"/>
                </a:cubicBezTo>
                <a:lnTo>
                  <a:pt x="16200" y="0"/>
                </a:lnTo>
                <a:lnTo>
                  <a:pt x="21600" y="1488"/>
                </a:lnTo>
                <a:lnTo>
                  <a:pt x="16200" y="2976"/>
                </a:lnTo>
                <a:lnTo>
                  <a:pt x="16200" y="2338"/>
                </a:lnTo>
                <a:cubicBezTo>
                  <a:pt x="10235" y="2338"/>
                  <a:pt x="5400" y="3861"/>
                  <a:pt x="5400" y="5739"/>
                </a:cubicBezTo>
                <a:lnTo>
                  <a:pt x="5400" y="21600"/>
                </a:lnTo>
                <a:close/>
                <a:moveTo>
                  <a:pt x="0" y="21600"/>
                </a:moveTo>
              </a:path>
            </a:pathLst>
          </a:custGeom>
          <a:gradFill rotWithShape="0">
            <a:gsLst>
              <a:gs pos="0">
                <a:srgbClr val="D30300"/>
              </a:gs>
              <a:gs pos="100000">
                <a:srgbClr val="FFAFAE"/>
              </a:gs>
            </a:gsLst>
            <a:lin ang="0" scaled="1"/>
          </a:gradFill>
          <a:ln w="9525">
            <a:solidFill>
              <a:srgbClr val="C60A07"/>
            </a:solidFill>
            <a:miter lim="800000"/>
            <a:headEnd/>
            <a:tailEnd/>
          </a:ln>
          <a:effectLst>
            <a:outerShdw dist="22999" dir="5400000" algn="ctr" rotWithShape="0">
              <a:schemeClr val="bg2">
                <a:alpha val="34999"/>
              </a:schemeClr>
            </a:outerShdw>
          </a:effectLst>
        </p:spPr>
        <p:txBody>
          <a:bodyPr lIns="0" tIns="0" rIns="0" bIns="0"/>
          <a:lstStyle/>
          <a:p>
            <a:endParaRPr lang="en-US"/>
          </a:p>
        </p:txBody>
      </p:sp>
      <p:sp>
        <p:nvSpPr>
          <p:cNvPr id="141317" name="Rectangle 5"/>
          <p:cNvSpPr>
            <a:spLocks/>
          </p:cNvSpPr>
          <p:nvPr/>
        </p:nvSpPr>
        <p:spPr bwMode="auto">
          <a:xfrm>
            <a:off x="909638" y="3100388"/>
            <a:ext cx="995362" cy="303212"/>
          </a:xfrm>
          <a:prstGeom prst="rect">
            <a:avLst/>
          </a:prstGeom>
          <a:noFill/>
          <a:ln w="12700">
            <a:noFill/>
            <a:miter lim="800000"/>
            <a:headEnd/>
            <a:tailEnd/>
          </a:ln>
        </p:spPr>
        <p:txBody>
          <a:bodyPr wrap="none" lIns="26788" tIns="26788" rIns="26788" bIns="26788">
            <a:spAutoFit/>
          </a:bodyPr>
          <a:lstStyle/>
          <a:p>
            <a:pPr algn="l" defTabSz="642938"/>
            <a:r>
              <a:rPr lang="en-US" sz="1700">
                <a:latin typeface="Calisto MT" pitchFamily="18" charset="0"/>
                <a:sym typeface="Calisto MT" pitchFamily="18" charset="0"/>
              </a:rPr>
              <a:t>Sequencer</a:t>
            </a:r>
          </a:p>
        </p:txBody>
      </p:sp>
      <p:sp>
        <p:nvSpPr>
          <p:cNvPr id="141318" name="Line 6"/>
          <p:cNvSpPr>
            <a:spLocks noChangeShapeType="1"/>
          </p:cNvSpPr>
          <p:nvPr/>
        </p:nvSpPr>
        <p:spPr bwMode="auto">
          <a:xfrm>
            <a:off x="3608388" y="3944938"/>
            <a:ext cx="795337" cy="1587"/>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1319" name="Line 7"/>
          <p:cNvSpPr>
            <a:spLocks noChangeShapeType="1"/>
          </p:cNvSpPr>
          <p:nvPr/>
        </p:nvSpPr>
        <p:spPr bwMode="auto">
          <a:xfrm>
            <a:off x="4706938" y="4351338"/>
            <a:ext cx="795337" cy="1587"/>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1320" name="Line 8"/>
          <p:cNvSpPr>
            <a:spLocks noChangeShapeType="1"/>
          </p:cNvSpPr>
          <p:nvPr/>
        </p:nvSpPr>
        <p:spPr bwMode="auto">
          <a:xfrm>
            <a:off x="5634038" y="3857625"/>
            <a:ext cx="796925" cy="1588"/>
          </a:xfrm>
          <a:prstGeom prst="line">
            <a:avLst/>
          </a:prstGeom>
          <a:noFill/>
          <a:ln w="63500">
            <a:solidFill>
              <a:srgbClr val="62C2F8"/>
            </a:solidFill>
            <a:round/>
            <a:headEnd/>
            <a:tailEnd/>
          </a:ln>
          <a:effectLst>
            <a:outerShdw dist="19999" dir="5400000" algn="ctr" rotWithShape="0">
              <a:schemeClr val="bg2">
                <a:alpha val="37999"/>
              </a:schemeClr>
            </a:outerShdw>
          </a:effectLst>
        </p:spPr>
        <p:txBody>
          <a:bodyPr/>
          <a:lstStyle/>
          <a:p>
            <a:endParaRPr lang="en-US"/>
          </a:p>
        </p:txBody>
      </p:sp>
      <p:sp>
        <p:nvSpPr>
          <p:cNvPr id="141321" name="Line 9"/>
          <p:cNvSpPr>
            <a:spLocks noChangeShapeType="1"/>
          </p:cNvSpPr>
          <p:nvPr/>
        </p:nvSpPr>
        <p:spPr bwMode="auto">
          <a:xfrm>
            <a:off x="5991225" y="4322763"/>
            <a:ext cx="796925" cy="0"/>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1322" name="Rectangle 10"/>
          <p:cNvSpPr>
            <a:spLocks/>
          </p:cNvSpPr>
          <p:nvPr/>
        </p:nvSpPr>
        <p:spPr bwMode="auto">
          <a:xfrm>
            <a:off x="311150" y="4662488"/>
            <a:ext cx="7121419" cy="438820"/>
          </a:xfrm>
          <a:prstGeom prst="rect">
            <a:avLst/>
          </a:prstGeom>
          <a:noFill/>
          <a:ln w="12700">
            <a:noFill/>
            <a:miter lim="800000"/>
            <a:headEnd/>
            <a:tailEnd/>
          </a:ln>
        </p:spPr>
        <p:txBody>
          <a:bodyPr wrap="none" lIns="26788" tIns="26788" rIns="26788" bIns="26788">
            <a:spAutoFit/>
          </a:bodyPr>
          <a:lstStyle/>
          <a:p>
            <a:pPr algn="l" defTabSz="642938"/>
            <a:r>
              <a:rPr lang="en-US" sz="2500" dirty="0">
                <a:latin typeface="+mj-lt"/>
                <a:sym typeface="Calisto MT" pitchFamily="18" charset="0"/>
              </a:rPr>
              <a:t>Reads from sequencing machines are short: 30-400 </a:t>
            </a:r>
            <a:r>
              <a:rPr lang="en-US" sz="2500" dirty="0" err="1">
                <a:latin typeface="+mj-lt"/>
                <a:sym typeface="Calisto MT" pitchFamily="18" charset="0"/>
              </a:rPr>
              <a:t>bp</a:t>
            </a:r>
            <a:endParaRPr lang="en-US" sz="2500" dirty="0">
              <a:latin typeface="+mj-lt"/>
              <a:sym typeface="Calisto MT" pitchFamily="18" charset="0"/>
            </a:endParaRPr>
          </a:p>
        </p:txBody>
      </p:sp>
      <p:pic>
        <p:nvPicPr>
          <p:cNvPr id="141323" name="Picture 11"/>
          <p:cNvPicPr>
            <a:picLocks noChangeAspect="1" noChangeArrowheads="1"/>
          </p:cNvPicPr>
          <p:nvPr/>
        </p:nvPicPr>
        <p:blipFill>
          <a:blip r:embed="rId4" cstate="print"/>
          <a:srcRect/>
          <a:stretch>
            <a:fillRect/>
          </a:stretch>
        </p:blipFill>
        <p:spPr bwMode="auto">
          <a:xfrm>
            <a:off x="7094538" y="1430338"/>
            <a:ext cx="1693862" cy="1692275"/>
          </a:xfrm>
          <a:prstGeom prst="rect">
            <a:avLst/>
          </a:prstGeom>
          <a:noFill/>
          <a:ln w="12700">
            <a:noFill/>
            <a:miter lim="800000"/>
            <a:headEnd/>
            <a:tailEnd/>
          </a:ln>
        </p:spPr>
      </p:pic>
      <p:sp>
        <p:nvSpPr>
          <p:cNvPr id="141324" name="Rectangle 12"/>
          <p:cNvSpPr>
            <a:spLocks/>
          </p:cNvSpPr>
          <p:nvPr/>
        </p:nvSpPr>
        <p:spPr bwMode="auto">
          <a:xfrm>
            <a:off x="7242175" y="3098800"/>
            <a:ext cx="1397000" cy="303213"/>
          </a:xfrm>
          <a:prstGeom prst="rect">
            <a:avLst/>
          </a:prstGeom>
          <a:noFill/>
          <a:ln w="12700">
            <a:noFill/>
            <a:miter lim="800000"/>
            <a:headEnd/>
            <a:tailEnd/>
          </a:ln>
        </p:spPr>
        <p:txBody>
          <a:bodyPr wrap="none" lIns="26788" tIns="26788" rIns="26788" bIns="26788">
            <a:spAutoFit/>
          </a:bodyPr>
          <a:lstStyle/>
          <a:p>
            <a:pPr algn="l" defTabSz="642938"/>
            <a:r>
              <a:rPr lang="en-US" sz="1700">
                <a:latin typeface="Calisto MT" pitchFamily="18" charset="0"/>
                <a:sym typeface="Calisto MT" pitchFamily="18" charset="0"/>
              </a:rPr>
              <a:t>Human source</a:t>
            </a:r>
          </a:p>
        </p:txBody>
      </p:sp>
    </p:spTree>
    <p:extLst>
      <p:ext uri="{BB962C8B-B14F-4D97-AF65-F5344CB8AC3E}">
        <p14:creationId xmlns:p14="http://schemas.microsoft.com/office/powerpoint/2010/main" val="141044928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2"/>
          <p:cNvSpPr>
            <a:spLocks noGrp="1" noChangeArrowheads="1"/>
          </p:cNvSpPr>
          <p:nvPr>
            <p:ph type="title"/>
          </p:nvPr>
        </p:nvSpPr>
        <p:spPr>
          <a:ln/>
        </p:spPr>
        <p:txBody>
          <a:bodyPr lIns="26788" tIns="26788" rIns="26788" bIns="26788" anchor="ctr"/>
          <a:lstStyle/>
          <a:p>
            <a:pPr algn="ctr"/>
            <a:r>
              <a:rPr lang="en-US" sz="3600" dirty="0">
                <a:latin typeface="+mn-lt"/>
              </a:rPr>
              <a:t>Short read alignment</a:t>
            </a:r>
          </a:p>
        </p:txBody>
      </p:sp>
      <p:pic>
        <p:nvPicPr>
          <p:cNvPr id="143363" name="Picture 3"/>
          <p:cNvPicPr>
            <a:picLocks noChangeAspect="1" noChangeArrowheads="1"/>
          </p:cNvPicPr>
          <p:nvPr/>
        </p:nvPicPr>
        <p:blipFill>
          <a:blip r:embed="rId3" cstate="print"/>
          <a:srcRect/>
          <a:stretch>
            <a:fillRect/>
          </a:stretch>
        </p:blipFill>
        <p:spPr bwMode="auto">
          <a:xfrm>
            <a:off x="611188" y="1423988"/>
            <a:ext cx="1590675" cy="1589087"/>
          </a:xfrm>
          <a:prstGeom prst="rect">
            <a:avLst/>
          </a:prstGeom>
          <a:noFill/>
          <a:ln w="12700">
            <a:noFill/>
            <a:miter lim="800000"/>
            <a:headEnd/>
            <a:tailEnd/>
          </a:ln>
        </p:spPr>
      </p:pic>
      <p:sp>
        <p:nvSpPr>
          <p:cNvPr id="143364" name="AutoShape 4"/>
          <p:cNvSpPr>
            <a:spLocks/>
          </p:cNvSpPr>
          <p:nvPr/>
        </p:nvSpPr>
        <p:spPr bwMode="auto">
          <a:xfrm rot="5400000">
            <a:off x="3837782" y="1273969"/>
            <a:ext cx="812800" cy="2586037"/>
          </a:xfrm>
          <a:custGeom>
            <a:avLst/>
            <a:gdLst/>
            <a:ahLst/>
            <a:cxnLst/>
            <a:rect l="0" t="0" r="r" b="b"/>
            <a:pathLst>
              <a:path w="21600" h="21600">
                <a:moveTo>
                  <a:pt x="0" y="21600"/>
                </a:moveTo>
                <a:lnTo>
                  <a:pt x="0" y="5739"/>
                </a:lnTo>
                <a:cubicBezTo>
                  <a:pt x="0" y="2922"/>
                  <a:pt x="7253" y="638"/>
                  <a:pt x="16200" y="638"/>
                </a:cubicBezTo>
                <a:lnTo>
                  <a:pt x="16200" y="0"/>
                </a:lnTo>
                <a:lnTo>
                  <a:pt x="21600" y="1488"/>
                </a:lnTo>
                <a:lnTo>
                  <a:pt x="16200" y="2976"/>
                </a:lnTo>
                <a:lnTo>
                  <a:pt x="16200" y="2338"/>
                </a:lnTo>
                <a:cubicBezTo>
                  <a:pt x="10235" y="2338"/>
                  <a:pt x="5400" y="3861"/>
                  <a:pt x="5400" y="5739"/>
                </a:cubicBezTo>
                <a:lnTo>
                  <a:pt x="5400" y="21600"/>
                </a:lnTo>
                <a:close/>
                <a:moveTo>
                  <a:pt x="0" y="21600"/>
                </a:moveTo>
              </a:path>
            </a:pathLst>
          </a:custGeom>
          <a:gradFill rotWithShape="0">
            <a:gsLst>
              <a:gs pos="0">
                <a:srgbClr val="D30300"/>
              </a:gs>
              <a:gs pos="100000">
                <a:srgbClr val="FFAFAE"/>
              </a:gs>
            </a:gsLst>
            <a:lin ang="0" scaled="1"/>
          </a:gradFill>
          <a:ln w="9525">
            <a:solidFill>
              <a:srgbClr val="C60A07"/>
            </a:solidFill>
            <a:miter lim="800000"/>
            <a:headEnd/>
            <a:tailEnd/>
          </a:ln>
          <a:effectLst>
            <a:outerShdw dist="22999" dir="5400000" algn="ctr" rotWithShape="0">
              <a:schemeClr val="bg2">
                <a:alpha val="34999"/>
              </a:schemeClr>
            </a:outerShdw>
          </a:effectLst>
        </p:spPr>
        <p:txBody>
          <a:bodyPr lIns="0" tIns="0" rIns="0" bIns="0"/>
          <a:lstStyle/>
          <a:p>
            <a:endParaRPr lang="en-US"/>
          </a:p>
        </p:txBody>
      </p:sp>
      <p:sp>
        <p:nvSpPr>
          <p:cNvPr id="143365" name="Rectangle 5"/>
          <p:cNvSpPr>
            <a:spLocks/>
          </p:cNvSpPr>
          <p:nvPr/>
        </p:nvSpPr>
        <p:spPr bwMode="auto">
          <a:xfrm>
            <a:off x="338138" y="3063875"/>
            <a:ext cx="1881836" cy="315709"/>
          </a:xfrm>
          <a:prstGeom prst="rect">
            <a:avLst/>
          </a:prstGeom>
          <a:noFill/>
          <a:ln w="12700">
            <a:noFill/>
            <a:miter lim="800000"/>
            <a:headEnd/>
            <a:tailEnd/>
          </a:ln>
        </p:spPr>
        <p:txBody>
          <a:bodyPr wrap="none" lIns="26788" tIns="26788" rIns="26788" bIns="26788">
            <a:spAutoFit/>
          </a:bodyPr>
          <a:lstStyle/>
          <a:p>
            <a:pPr algn="l" defTabSz="642938"/>
            <a:r>
              <a:rPr lang="en-US" sz="1700" dirty="0">
                <a:latin typeface="+mj-lt"/>
                <a:sym typeface="Calisto MT" pitchFamily="18" charset="0"/>
              </a:rPr>
              <a:t>Sequencing machine</a:t>
            </a:r>
          </a:p>
        </p:txBody>
      </p:sp>
      <p:grpSp>
        <p:nvGrpSpPr>
          <p:cNvPr id="2" name="Group 6"/>
          <p:cNvGrpSpPr>
            <a:grpSpLocks/>
          </p:cNvGrpSpPr>
          <p:nvPr/>
        </p:nvGrpSpPr>
        <p:grpSpPr bwMode="auto">
          <a:xfrm>
            <a:off x="838200" y="3581400"/>
            <a:ext cx="7840663" cy="2463800"/>
            <a:chOff x="0" y="0"/>
            <a:chExt cx="7024" cy="2207"/>
          </a:xfrm>
        </p:grpSpPr>
        <p:sp>
          <p:nvSpPr>
            <p:cNvPr id="143367" name="Line 7"/>
            <p:cNvSpPr>
              <a:spLocks noChangeShapeType="1"/>
            </p:cNvSpPr>
            <p:nvPr/>
          </p:nvSpPr>
          <p:spPr bwMode="auto">
            <a:xfrm>
              <a:off x="2232" y="1539"/>
              <a:ext cx="455" cy="1"/>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368" name="Line 8"/>
            <p:cNvSpPr>
              <a:spLocks noChangeShapeType="1"/>
            </p:cNvSpPr>
            <p:nvPr/>
          </p:nvSpPr>
          <p:spPr bwMode="auto">
            <a:xfrm>
              <a:off x="2368" y="1387"/>
              <a:ext cx="455"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69" name="Line 9"/>
            <p:cNvSpPr>
              <a:spLocks noChangeShapeType="1"/>
            </p:cNvSpPr>
            <p:nvPr/>
          </p:nvSpPr>
          <p:spPr bwMode="auto">
            <a:xfrm>
              <a:off x="2368" y="1675"/>
              <a:ext cx="455"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70" name="Line 10"/>
            <p:cNvSpPr>
              <a:spLocks noChangeShapeType="1"/>
            </p:cNvSpPr>
            <p:nvPr/>
          </p:nvSpPr>
          <p:spPr bwMode="auto">
            <a:xfrm>
              <a:off x="2504" y="1812"/>
              <a:ext cx="455"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371" name="Line 11"/>
            <p:cNvSpPr>
              <a:spLocks noChangeShapeType="1"/>
            </p:cNvSpPr>
            <p:nvPr/>
          </p:nvSpPr>
          <p:spPr bwMode="auto">
            <a:xfrm>
              <a:off x="2640" y="1948"/>
              <a:ext cx="455"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372" name="Line 12"/>
            <p:cNvSpPr>
              <a:spLocks noChangeShapeType="1"/>
            </p:cNvSpPr>
            <p:nvPr/>
          </p:nvSpPr>
          <p:spPr bwMode="auto">
            <a:xfrm>
              <a:off x="2776" y="1584"/>
              <a:ext cx="455"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373" name="Line 13"/>
            <p:cNvSpPr>
              <a:spLocks noChangeShapeType="1"/>
            </p:cNvSpPr>
            <p:nvPr/>
          </p:nvSpPr>
          <p:spPr bwMode="auto">
            <a:xfrm>
              <a:off x="2897" y="1887"/>
              <a:ext cx="456"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74" name="Line 14"/>
            <p:cNvSpPr>
              <a:spLocks noChangeShapeType="1"/>
            </p:cNvSpPr>
            <p:nvPr/>
          </p:nvSpPr>
          <p:spPr bwMode="auto">
            <a:xfrm>
              <a:off x="2563" y="2070"/>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75" name="Line 15"/>
            <p:cNvSpPr>
              <a:spLocks noChangeShapeType="1"/>
            </p:cNvSpPr>
            <p:nvPr/>
          </p:nvSpPr>
          <p:spPr bwMode="auto">
            <a:xfrm>
              <a:off x="2397" y="2176"/>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76" name="Line 16"/>
            <p:cNvSpPr>
              <a:spLocks noChangeShapeType="1"/>
            </p:cNvSpPr>
            <p:nvPr/>
          </p:nvSpPr>
          <p:spPr bwMode="auto">
            <a:xfrm>
              <a:off x="2761" y="1296"/>
              <a:ext cx="456" cy="1"/>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377" name="Line 17"/>
            <p:cNvSpPr>
              <a:spLocks noChangeShapeType="1"/>
            </p:cNvSpPr>
            <p:nvPr/>
          </p:nvSpPr>
          <p:spPr bwMode="auto">
            <a:xfrm>
              <a:off x="1987" y="1978"/>
              <a:ext cx="456"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378" name="Line 18"/>
            <p:cNvSpPr>
              <a:spLocks noChangeShapeType="1"/>
            </p:cNvSpPr>
            <p:nvPr/>
          </p:nvSpPr>
          <p:spPr bwMode="auto">
            <a:xfrm>
              <a:off x="1881" y="1402"/>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79" name="Line 19"/>
            <p:cNvSpPr>
              <a:spLocks noChangeShapeType="1"/>
            </p:cNvSpPr>
            <p:nvPr/>
          </p:nvSpPr>
          <p:spPr bwMode="auto">
            <a:xfrm>
              <a:off x="3337" y="1736"/>
              <a:ext cx="456"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380" name="Line 20"/>
            <p:cNvSpPr>
              <a:spLocks noChangeShapeType="1"/>
            </p:cNvSpPr>
            <p:nvPr/>
          </p:nvSpPr>
          <p:spPr bwMode="auto">
            <a:xfrm>
              <a:off x="3368" y="2130"/>
              <a:ext cx="455"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81" name="Line 21"/>
            <p:cNvSpPr>
              <a:spLocks noChangeShapeType="1"/>
            </p:cNvSpPr>
            <p:nvPr/>
          </p:nvSpPr>
          <p:spPr bwMode="auto">
            <a:xfrm>
              <a:off x="2776" y="1023"/>
              <a:ext cx="455"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82" name="Line 22"/>
            <p:cNvSpPr>
              <a:spLocks noChangeShapeType="1"/>
            </p:cNvSpPr>
            <p:nvPr/>
          </p:nvSpPr>
          <p:spPr bwMode="auto">
            <a:xfrm>
              <a:off x="1504" y="2144"/>
              <a:ext cx="455"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383" name="Line 23"/>
            <p:cNvSpPr>
              <a:spLocks noChangeShapeType="1"/>
            </p:cNvSpPr>
            <p:nvPr/>
          </p:nvSpPr>
          <p:spPr bwMode="auto">
            <a:xfrm>
              <a:off x="2776" y="2085"/>
              <a:ext cx="455"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384" name="Line 24"/>
            <p:cNvSpPr>
              <a:spLocks noChangeShapeType="1"/>
            </p:cNvSpPr>
            <p:nvPr/>
          </p:nvSpPr>
          <p:spPr bwMode="auto">
            <a:xfrm>
              <a:off x="2637" y="1116"/>
              <a:ext cx="442" cy="11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385" name="Line 25"/>
            <p:cNvSpPr>
              <a:spLocks noChangeShapeType="1"/>
            </p:cNvSpPr>
            <p:nvPr/>
          </p:nvSpPr>
          <p:spPr bwMode="auto">
            <a:xfrm>
              <a:off x="2807" y="1002"/>
              <a:ext cx="442" cy="11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86" name="Line 26"/>
            <p:cNvSpPr>
              <a:spLocks noChangeShapeType="1"/>
            </p:cNvSpPr>
            <p:nvPr/>
          </p:nvSpPr>
          <p:spPr bwMode="auto">
            <a:xfrm>
              <a:off x="2736" y="1281"/>
              <a:ext cx="442" cy="11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87" name="Line 27"/>
            <p:cNvSpPr>
              <a:spLocks noChangeShapeType="1"/>
            </p:cNvSpPr>
            <p:nvPr/>
          </p:nvSpPr>
          <p:spPr bwMode="auto">
            <a:xfrm>
              <a:off x="2835" y="1447"/>
              <a:ext cx="442" cy="11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388" name="Line 28"/>
            <p:cNvSpPr>
              <a:spLocks noChangeShapeType="1"/>
            </p:cNvSpPr>
            <p:nvPr/>
          </p:nvSpPr>
          <p:spPr bwMode="auto">
            <a:xfrm>
              <a:off x="2934" y="1613"/>
              <a:ext cx="441" cy="114"/>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389" name="Line 29"/>
            <p:cNvSpPr>
              <a:spLocks noChangeShapeType="1"/>
            </p:cNvSpPr>
            <p:nvPr/>
          </p:nvSpPr>
          <p:spPr bwMode="auto">
            <a:xfrm>
              <a:off x="3156" y="1294"/>
              <a:ext cx="441" cy="113"/>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390" name="Line 30"/>
            <p:cNvSpPr>
              <a:spLocks noChangeShapeType="1"/>
            </p:cNvSpPr>
            <p:nvPr/>
          </p:nvSpPr>
          <p:spPr bwMode="auto">
            <a:xfrm>
              <a:off x="3199" y="1618"/>
              <a:ext cx="441" cy="113"/>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91" name="Line 31"/>
            <p:cNvSpPr>
              <a:spLocks noChangeShapeType="1"/>
            </p:cNvSpPr>
            <p:nvPr/>
          </p:nvSpPr>
          <p:spPr bwMode="auto">
            <a:xfrm>
              <a:off x="2830" y="1712"/>
              <a:ext cx="442" cy="11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392" name="Line 32"/>
            <p:cNvSpPr>
              <a:spLocks noChangeShapeType="1"/>
            </p:cNvSpPr>
            <p:nvPr/>
          </p:nvSpPr>
          <p:spPr bwMode="auto">
            <a:xfrm>
              <a:off x="2642" y="1774"/>
              <a:ext cx="442" cy="114"/>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93" name="Line 33"/>
            <p:cNvSpPr>
              <a:spLocks noChangeShapeType="1"/>
            </p:cNvSpPr>
            <p:nvPr/>
          </p:nvSpPr>
          <p:spPr bwMode="auto">
            <a:xfrm>
              <a:off x="3212" y="1011"/>
              <a:ext cx="441" cy="113"/>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394" name="Line 34"/>
            <p:cNvSpPr>
              <a:spLocks noChangeShapeType="1"/>
            </p:cNvSpPr>
            <p:nvPr/>
          </p:nvSpPr>
          <p:spPr bwMode="auto">
            <a:xfrm>
              <a:off x="2294" y="1482"/>
              <a:ext cx="442" cy="114"/>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395" name="Line 35"/>
            <p:cNvSpPr>
              <a:spLocks noChangeShapeType="1"/>
            </p:cNvSpPr>
            <p:nvPr/>
          </p:nvSpPr>
          <p:spPr bwMode="auto">
            <a:xfrm>
              <a:off x="2381" y="1283"/>
              <a:ext cx="442" cy="11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96" name="Line 36"/>
            <p:cNvSpPr>
              <a:spLocks noChangeShapeType="1"/>
            </p:cNvSpPr>
            <p:nvPr/>
          </p:nvSpPr>
          <p:spPr bwMode="auto">
            <a:xfrm>
              <a:off x="3662" y="1579"/>
              <a:ext cx="442" cy="11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397" name="Line 37"/>
            <p:cNvSpPr>
              <a:spLocks noChangeShapeType="1"/>
            </p:cNvSpPr>
            <p:nvPr/>
          </p:nvSpPr>
          <p:spPr bwMode="auto">
            <a:xfrm>
              <a:off x="3595" y="1969"/>
              <a:ext cx="441" cy="11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98" name="Line 38"/>
            <p:cNvSpPr>
              <a:spLocks noChangeShapeType="1"/>
            </p:cNvSpPr>
            <p:nvPr/>
          </p:nvSpPr>
          <p:spPr bwMode="auto">
            <a:xfrm>
              <a:off x="3293" y="750"/>
              <a:ext cx="442" cy="11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399" name="Line 39"/>
            <p:cNvSpPr>
              <a:spLocks noChangeShapeType="1"/>
            </p:cNvSpPr>
            <p:nvPr/>
          </p:nvSpPr>
          <p:spPr bwMode="auto">
            <a:xfrm>
              <a:off x="1782" y="1525"/>
              <a:ext cx="442" cy="11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00" name="Line 40"/>
            <p:cNvSpPr>
              <a:spLocks noChangeShapeType="1"/>
            </p:cNvSpPr>
            <p:nvPr/>
          </p:nvSpPr>
          <p:spPr bwMode="auto">
            <a:xfrm>
              <a:off x="3032" y="1779"/>
              <a:ext cx="442" cy="11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01" name="Line 41"/>
            <p:cNvSpPr>
              <a:spLocks noChangeShapeType="1"/>
            </p:cNvSpPr>
            <p:nvPr/>
          </p:nvSpPr>
          <p:spPr bwMode="auto">
            <a:xfrm rot="10800000" flipH="1">
              <a:off x="2841" y="795"/>
              <a:ext cx="365" cy="274"/>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02" name="Line 42"/>
            <p:cNvSpPr>
              <a:spLocks noChangeShapeType="1"/>
            </p:cNvSpPr>
            <p:nvPr/>
          </p:nvSpPr>
          <p:spPr bwMode="auto">
            <a:xfrm>
              <a:off x="2806" y="765"/>
              <a:ext cx="486" cy="45"/>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03" name="Line 43"/>
            <p:cNvSpPr>
              <a:spLocks noChangeShapeType="1"/>
            </p:cNvSpPr>
            <p:nvPr/>
          </p:nvSpPr>
          <p:spPr bwMode="auto">
            <a:xfrm rot="10800000" flipH="1">
              <a:off x="3033" y="822"/>
              <a:ext cx="364" cy="273"/>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04" name="Line 44"/>
            <p:cNvSpPr>
              <a:spLocks noChangeShapeType="1"/>
            </p:cNvSpPr>
            <p:nvPr/>
          </p:nvSpPr>
          <p:spPr bwMode="auto">
            <a:xfrm rot="10800000" flipH="1">
              <a:off x="3224" y="848"/>
              <a:ext cx="365" cy="27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05" name="Line 45"/>
            <p:cNvSpPr>
              <a:spLocks noChangeShapeType="1"/>
            </p:cNvSpPr>
            <p:nvPr/>
          </p:nvSpPr>
          <p:spPr bwMode="auto">
            <a:xfrm rot="10800000" flipH="1">
              <a:off x="3415" y="875"/>
              <a:ext cx="365" cy="274"/>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06" name="Line 46"/>
            <p:cNvSpPr>
              <a:spLocks noChangeShapeType="1"/>
            </p:cNvSpPr>
            <p:nvPr/>
          </p:nvSpPr>
          <p:spPr bwMode="auto">
            <a:xfrm rot="10800000" flipH="1">
              <a:off x="3305" y="502"/>
              <a:ext cx="364" cy="27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07" name="Line 47"/>
            <p:cNvSpPr>
              <a:spLocks noChangeShapeType="1"/>
            </p:cNvSpPr>
            <p:nvPr/>
          </p:nvSpPr>
          <p:spPr bwMode="auto">
            <a:xfrm rot="10800000" flipH="1">
              <a:off x="3584" y="671"/>
              <a:ext cx="365" cy="27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08" name="Line 48"/>
            <p:cNvSpPr>
              <a:spLocks noChangeShapeType="1"/>
            </p:cNvSpPr>
            <p:nvPr/>
          </p:nvSpPr>
          <p:spPr bwMode="auto">
            <a:xfrm rot="10800000" flipH="1">
              <a:off x="3428" y="1017"/>
              <a:ext cx="364" cy="27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09" name="Line 49"/>
            <p:cNvSpPr>
              <a:spLocks noChangeShapeType="1"/>
            </p:cNvSpPr>
            <p:nvPr/>
          </p:nvSpPr>
          <p:spPr bwMode="auto">
            <a:xfrm rot="10800000" flipH="1">
              <a:off x="3359" y="1203"/>
              <a:ext cx="364" cy="274"/>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10" name="Line 50"/>
            <p:cNvSpPr>
              <a:spLocks noChangeShapeType="1"/>
            </p:cNvSpPr>
            <p:nvPr/>
          </p:nvSpPr>
          <p:spPr bwMode="auto">
            <a:xfrm rot="10800000" flipH="1">
              <a:off x="3119" y="281"/>
              <a:ext cx="364" cy="274"/>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11" name="Line 51"/>
            <p:cNvSpPr>
              <a:spLocks noChangeShapeType="1"/>
            </p:cNvSpPr>
            <p:nvPr/>
          </p:nvSpPr>
          <p:spPr bwMode="auto">
            <a:xfrm rot="10800000" flipH="1">
              <a:off x="2913" y="1292"/>
              <a:ext cx="365" cy="274"/>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12" name="Line 52"/>
            <p:cNvSpPr>
              <a:spLocks noChangeShapeType="1"/>
            </p:cNvSpPr>
            <p:nvPr/>
          </p:nvSpPr>
          <p:spPr bwMode="auto">
            <a:xfrm rot="10800000" flipH="1">
              <a:off x="2518" y="1103"/>
              <a:ext cx="26" cy="57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13" name="Line 53"/>
            <p:cNvSpPr>
              <a:spLocks noChangeShapeType="1"/>
            </p:cNvSpPr>
            <p:nvPr/>
          </p:nvSpPr>
          <p:spPr bwMode="auto">
            <a:xfrm rot="10800000" flipH="1">
              <a:off x="3844" y="285"/>
              <a:ext cx="365" cy="27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14" name="Line 54"/>
            <p:cNvSpPr>
              <a:spLocks noChangeShapeType="1"/>
            </p:cNvSpPr>
            <p:nvPr/>
          </p:nvSpPr>
          <p:spPr bwMode="auto">
            <a:xfrm rot="10800000" flipH="1">
              <a:off x="4106" y="581"/>
              <a:ext cx="365" cy="274"/>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15" name="Line 55"/>
            <p:cNvSpPr>
              <a:spLocks noChangeShapeType="1"/>
            </p:cNvSpPr>
            <p:nvPr/>
          </p:nvSpPr>
          <p:spPr bwMode="auto">
            <a:xfrm rot="10800000">
              <a:off x="3096" y="310"/>
              <a:ext cx="394" cy="258"/>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16" name="Line 56"/>
            <p:cNvSpPr>
              <a:spLocks noChangeShapeType="1"/>
            </p:cNvSpPr>
            <p:nvPr/>
          </p:nvSpPr>
          <p:spPr bwMode="auto">
            <a:xfrm rot="10800000" flipH="1">
              <a:off x="2626" y="1718"/>
              <a:ext cx="365" cy="274"/>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17" name="Line 57"/>
            <p:cNvSpPr>
              <a:spLocks noChangeShapeType="1"/>
            </p:cNvSpPr>
            <p:nvPr/>
          </p:nvSpPr>
          <p:spPr bwMode="auto">
            <a:xfrm rot="10800000" flipH="1">
              <a:off x="3608" y="901"/>
              <a:ext cx="364" cy="27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18" name="Line 58"/>
            <p:cNvSpPr>
              <a:spLocks noChangeShapeType="1"/>
            </p:cNvSpPr>
            <p:nvPr/>
          </p:nvSpPr>
          <p:spPr bwMode="auto">
            <a:xfrm>
              <a:off x="4693" y="998"/>
              <a:ext cx="413" cy="19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19" name="Line 59"/>
            <p:cNvSpPr>
              <a:spLocks noChangeShapeType="1"/>
            </p:cNvSpPr>
            <p:nvPr/>
          </p:nvSpPr>
          <p:spPr bwMode="auto">
            <a:xfrm>
              <a:off x="4880" y="918"/>
              <a:ext cx="413" cy="193"/>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20" name="Line 60"/>
            <p:cNvSpPr>
              <a:spLocks noChangeShapeType="1"/>
            </p:cNvSpPr>
            <p:nvPr/>
          </p:nvSpPr>
          <p:spPr bwMode="auto">
            <a:xfrm>
              <a:off x="4759" y="1179"/>
              <a:ext cx="413" cy="19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21" name="Line 61"/>
            <p:cNvSpPr>
              <a:spLocks noChangeShapeType="1"/>
            </p:cNvSpPr>
            <p:nvPr/>
          </p:nvSpPr>
          <p:spPr bwMode="auto">
            <a:xfrm>
              <a:off x="4825" y="1361"/>
              <a:ext cx="413" cy="193"/>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22" name="Line 62"/>
            <p:cNvSpPr>
              <a:spLocks noChangeShapeType="1"/>
            </p:cNvSpPr>
            <p:nvPr/>
          </p:nvSpPr>
          <p:spPr bwMode="auto">
            <a:xfrm>
              <a:off x="4892" y="1542"/>
              <a:ext cx="413" cy="193"/>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23" name="Line 63"/>
            <p:cNvSpPr>
              <a:spLocks noChangeShapeType="1"/>
            </p:cNvSpPr>
            <p:nvPr/>
          </p:nvSpPr>
          <p:spPr bwMode="auto">
            <a:xfrm>
              <a:off x="5169" y="1272"/>
              <a:ext cx="413" cy="19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24" name="Line 64"/>
            <p:cNvSpPr>
              <a:spLocks noChangeShapeType="1"/>
            </p:cNvSpPr>
            <p:nvPr/>
          </p:nvSpPr>
          <p:spPr bwMode="auto">
            <a:xfrm>
              <a:off x="5151" y="1596"/>
              <a:ext cx="413" cy="193"/>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25" name="Line 65"/>
            <p:cNvSpPr>
              <a:spLocks noChangeShapeType="1"/>
            </p:cNvSpPr>
            <p:nvPr/>
          </p:nvSpPr>
          <p:spPr bwMode="auto">
            <a:xfrm>
              <a:off x="4772" y="1620"/>
              <a:ext cx="413" cy="194"/>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26" name="Line 66"/>
            <p:cNvSpPr>
              <a:spLocks noChangeShapeType="1"/>
            </p:cNvSpPr>
            <p:nvPr/>
          </p:nvSpPr>
          <p:spPr bwMode="auto">
            <a:xfrm>
              <a:off x="4576" y="1646"/>
              <a:ext cx="413" cy="194"/>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27" name="Line 67"/>
            <p:cNvSpPr>
              <a:spLocks noChangeShapeType="1"/>
            </p:cNvSpPr>
            <p:nvPr/>
          </p:nvSpPr>
          <p:spPr bwMode="auto">
            <a:xfrm>
              <a:off x="5276" y="1001"/>
              <a:ext cx="413" cy="194"/>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28" name="Line 68"/>
            <p:cNvSpPr>
              <a:spLocks noChangeShapeType="1"/>
            </p:cNvSpPr>
            <p:nvPr/>
          </p:nvSpPr>
          <p:spPr bwMode="auto">
            <a:xfrm>
              <a:off x="4287" y="1295"/>
              <a:ext cx="413" cy="193"/>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29" name="Line 69"/>
            <p:cNvSpPr>
              <a:spLocks noChangeShapeType="1"/>
            </p:cNvSpPr>
            <p:nvPr/>
          </p:nvSpPr>
          <p:spPr bwMode="auto">
            <a:xfrm>
              <a:off x="4520" y="549"/>
              <a:ext cx="413" cy="19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30" name="Line 70"/>
            <p:cNvSpPr>
              <a:spLocks noChangeShapeType="1"/>
            </p:cNvSpPr>
            <p:nvPr/>
          </p:nvSpPr>
          <p:spPr bwMode="auto">
            <a:xfrm>
              <a:off x="5614" y="1643"/>
              <a:ext cx="413" cy="19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31" name="Line 71"/>
            <p:cNvSpPr>
              <a:spLocks noChangeShapeType="1"/>
            </p:cNvSpPr>
            <p:nvPr/>
          </p:nvSpPr>
          <p:spPr bwMode="auto">
            <a:xfrm>
              <a:off x="5476" y="2014"/>
              <a:ext cx="413" cy="19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32" name="Line 72"/>
            <p:cNvSpPr>
              <a:spLocks noChangeShapeType="1"/>
            </p:cNvSpPr>
            <p:nvPr/>
          </p:nvSpPr>
          <p:spPr bwMode="auto">
            <a:xfrm rot="10800000" flipH="1">
              <a:off x="5405" y="776"/>
              <a:ext cx="572" cy="13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33" name="Line 73"/>
            <p:cNvSpPr>
              <a:spLocks noChangeShapeType="1"/>
            </p:cNvSpPr>
            <p:nvPr/>
          </p:nvSpPr>
          <p:spPr bwMode="auto">
            <a:xfrm>
              <a:off x="3777" y="1242"/>
              <a:ext cx="413" cy="19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34" name="Line 74"/>
            <p:cNvSpPr>
              <a:spLocks noChangeShapeType="1"/>
            </p:cNvSpPr>
            <p:nvPr/>
          </p:nvSpPr>
          <p:spPr bwMode="auto">
            <a:xfrm>
              <a:off x="4958" y="1723"/>
              <a:ext cx="413" cy="194"/>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grpSp>
          <p:nvGrpSpPr>
            <p:cNvPr id="3" name="Group 75"/>
            <p:cNvGrpSpPr>
              <a:grpSpLocks/>
            </p:cNvGrpSpPr>
            <p:nvPr/>
          </p:nvGrpSpPr>
          <p:grpSpPr bwMode="auto">
            <a:xfrm>
              <a:off x="2864" y="219"/>
              <a:ext cx="2327" cy="1151"/>
              <a:chOff x="0" y="0"/>
              <a:chExt cx="2327" cy="1151"/>
            </a:xfrm>
          </p:grpSpPr>
          <p:sp>
            <p:nvSpPr>
              <p:cNvPr id="143436" name="Line 76"/>
              <p:cNvSpPr>
                <a:spLocks noChangeShapeType="1"/>
              </p:cNvSpPr>
              <p:nvPr/>
            </p:nvSpPr>
            <p:spPr bwMode="auto">
              <a:xfrm>
                <a:off x="728" y="517"/>
                <a:ext cx="455"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37" name="Line 77"/>
              <p:cNvSpPr>
                <a:spLocks noChangeShapeType="1"/>
              </p:cNvSpPr>
              <p:nvPr/>
            </p:nvSpPr>
            <p:spPr bwMode="auto">
              <a:xfrm>
                <a:off x="872" y="364"/>
                <a:ext cx="455"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38" name="Line 78"/>
              <p:cNvSpPr>
                <a:spLocks noChangeShapeType="1"/>
              </p:cNvSpPr>
              <p:nvPr/>
            </p:nvSpPr>
            <p:spPr bwMode="auto">
              <a:xfrm>
                <a:off x="872" y="653"/>
                <a:ext cx="455"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39" name="Line 79"/>
              <p:cNvSpPr>
                <a:spLocks noChangeShapeType="1"/>
              </p:cNvSpPr>
              <p:nvPr/>
            </p:nvSpPr>
            <p:spPr bwMode="auto">
              <a:xfrm>
                <a:off x="1008" y="789"/>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40" name="Line 80"/>
              <p:cNvSpPr>
                <a:spLocks noChangeShapeType="1"/>
              </p:cNvSpPr>
              <p:nvPr/>
            </p:nvSpPr>
            <p:spPr bwMode="auto">
              <a:xfrm>
                <a:off x="1144" y="925"/>
                <a:ext cx="455"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41" name="Line 81"/>
              <p:cNvSpPr>
                <a:spLocks noChangeShapeType="1"/>
              </p:cNvSpPr>
              <p:nvPr/>
            </p:nvSpPr>
            <p:spPr bwMode="auto">
              <a:xfrm>
                <a:off x="1280" y="557"/>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42" name="Line 82"/>
              <p:cNvSpPr>
                <a:spLocks noChangeShapeType="1"/>
              </p:cNvSpPr>
              <p:nvPr/>
            </p:nvSpPr>
            <p:spPr bwMode="auto">
              <a:xfrm>
                <a:off x="1399" y="864"/>
                <a:ext cx="456"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43" name="Line 83"/>
              <p:cNvSpPr>
                <a:spLocks noChangeShapeType="1"/>
              </p:cNvSpPr>
              <p:nvPr/>
            </p:nvSpPr>
            <p:spPr bwMode="auto">
              <a:xfrm>
                <a:off x="1065" y="1046"/>
                <a:ext cx="456"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44" name="Line 84"/>
              <p:cNvSpPr>
                <a:spLocks noChangeShapeType="1"/>
              </p:cNvSpPr>
              <p:nvPr/>
            </p:nvSpPr>
            <p:spPr bwMode="auto">
              <a:xfrm>
                <a:off x="898" y="1149"/>
                <a:ext cx="456"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45" name="Line 85"/>
              <p:cNvSpPr>
                <a:spLocks noChangeShapeType="1"/>
              </p:cNvSpPr>
              <p:nvPr/>
            </p:nvSpPr>
            <p:spPr bwMode="auto">
              <a:xfrm>
                <a:off x="1262" y="273"/>
                <a:ext cx="456" cy="1"/>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46" name="Line 86"/>
              <p:cNvSpPr>
                <a:spLocks noChangeShapeType="1"/>
              </p:cNvSpPr>
              <p:nvPr/>
            </p:nvSpPr>
            <p:spPr bwMode="auto">
              <a:xfrm>
                <a:off x="488" y="955"/>
                <a:ext cx="456"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47" name="Line 87"/>
              <p:cNvSpPr>
                <a:spLocks noChangeShapeType="1"/>
              </p:cNvSpPr>
              <p:nvPr/>
            </p:nvSpPr>
            <p:spPr bwMode="auto">
              <a:xfrm>
                <a:off x="382" y="182"/>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48" name="Line 88"/>
              <p:cNvSpPr>
                <a:spLocks noChangeShapeType="1"/>
              </p:cNvSpPr>
              <p:nvPr/>
            </p:nvSpPr>
            <p:spPr bwMode="auto">
              <a:xfrm>
                <a:off x="1838" y="712"/>
                <a:ext cx="456"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49" name="Line 89"/>
              <p:cNvSpPr>
                <a:spLocks noChangeShapeType="1"/>
              </p:cNvSpPr>
              <p:nvPr/>
            </p:nvSpPr>
            <p:spPr bwMode="auto">
              <a:xfrm>
                <a:off x="1872" y="1109"/>
                <a:ext cx="455"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50" name="Line 90"/>
              <p:cNvSpPr>
                <a:spLocks noChangeShapeType="1"/>
              </p:cNvSpPr>
              <p:nvPr/>
            </p:nvSpPr>
            <p:spPr bwMode="auto">
              <a:xfrm>
                <a:off x="1280" y="0"/>
                <a:ext cx="455"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51" name="Line 91"/>
              <p:cNvSpPr>
                <a:spLocks noChangeShapeType="1"/>
              </p:cNvSpPr>
              <p:nvPr/>
            </p:nvSpPr>
            <p:spPr bwMode="auto">
              <a:xfrm>
                <a:off x="0" y="1122"/>
                <a:ext cx="455"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52" name="Line 92"/>
              <p:cNvSpPr>
                <a:spLocks noChangeShapeType="1"/>
              </p:cNvSpPr>
              <p:nvPr/>
            </p:nvSpPr>
            <p:spPr bwMode="auto">
              <a:xfrm>
                <a:off x="1280" y="1061"/>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grpSp>
        <p:sp>
          <p:nvSpPr>
            <p:cNvPr id="143453" name="Line 93"/>
            <p:cNvSpPr>
              <a:spLocks noChangeShapeType="1"/>
            </p:cNvSpPr>
            <p:nvPr/>
          </p:nvSpPr>
          <p:spPr bwMode="auto">
            <a:xfrm flipH="1">
              <a:off x="4254" y="424"/>
              <a:ext cx="2" cy="45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54" name="Line 94"/>
            <p:cNvSpPr>
              <a:spLocks noChangeShapeType="1"/>
            </p:cNvSpPr>
            <p:nvPr/>
          </p:nvSpPr>
          <p:spPr bwMode="auto">
            <a:xfrm flipH="1">
              <a:off x="4406" y="561"/>
              <a:ext cx="1"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55" name="Line 95"/>
            <p:cNvSpPr>
              <a:spLocks noChangeShapeType="1"/>
            </p:cNvSpPr>
            <p:nvPr/>
          </p:nvSpPr>
          <p:spPr bwMode="auto">
            <a:xfrm flipH="1">
              <a:off x="4118" y="561"/>
              <a:ext cx="1"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56" name="Line 96"/>
            <p:cNvSpPr>
              <a:spLocks noChangeShapeType="1"/>
            </p:cNvSpPr>
            <p:nvPr/>
          </p:nvSpPr>
          <p:spPr bwMode="auto">
            <a:xfrm flipH="1">
              <a:off x="3981" y="697"/>
              <a:ext cx="2" cy="45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57" name="Line 97"/>
            <p:cNvSpPr>
              <a:spLocks noChangeShapeType="1"/>
            </p:cNvSpPr>
            <p:nvPr/>
          </p:nvSpPr>
          <p:spPr bwMode="auto">
            <a:xfrm flipH="1">
              <a:off x="3845" y="834"/>
              <a:ext cx="1" cy="45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58" name="Line 98"/>
            <p:cNvSpPr>
              <a:spLocks noChangeShapeType="1"/>
            </p:cNvSpPr>
            <p:nvPr/>
          </p:nvSpPr>
          <p:spPr bwMode="auto">
            <a:xfrm flipH="1">
              <a:off x="4209" y="970"/>
              <a:ext cx="1" cy="45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59" name="Line 99"/>
            <p:cNvSpPr>
              <a:spLocks noChangeShapeType="1"/>
            </p:cNvSpPr>
            <p:nvPr/>
          </p:nvSpPr>
          <p:spPr bwMode="auto">
            <a:xfrm flipH="1">
              <a:off x="3905" y="1092"/>
              <a:ext cx="2"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60" name="Line 100"/>
            <p:cNvSpPr>
              <a:spLocks noChangeShapeType="1"/>
            </p:cNvSpPr>
            <p:nvPr/>
          </p:nvSpPr>
          <p:spPr bwMode="auto">
            <a:xfrm flipH="1">
              <a:off x="3723" y="758"/>
              <a:ext cx="2"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61" name="Line 101"/>
            <p:cNvSpPr>
              <a:spLocks noChangeShapeType="1"/>
            </p:cNvSpPr>
            <p:nvPr/>
          </p:nvSpPr>
          <p:spPr bwMode="auto">
            <a:xfrm flipH="1">
              <a:off x="3617" y="591"/>
              <a:ext cx="2"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62" name="Line 102"/>
            <p:cNvSpPr>
              <a:spLocks noChangeShapeType="1"/>
            </p:cNvSpPr>
            <p:nvPr/>
          </p:nvSpPr>
          <p:spPr bwMode="auto">
            <a:xfrm flipH="1">
              <a:off x="4497" y="955"/>
              <a:ext cx="1" cy="456"/>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63" name="Line 103"/>
            <p:cNvSpPr>
              <a:spLocks noChangeShapeType="1"/>
            </p:cNvSpPr>
            <p:nvPr/>
          </p:nvSpPr>
          <p:spPr bwMode="auto">
            <a:xfrm flipH="1">
              <a:off x="3814" y="182"/>
              <a:ext cx="2" cy="45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64" name="Line 104"/>
            <p:cNvSpPr>
              <a:spLocks noChangeShapeType="1"/>
            </p:cNvSpPr>
            <p:nvPr/>
          </p:nvSpPr>
          <p:spPr bwMode="auto">
            <a:xfrm flipH="1">
              <a:off x="4588" y="75"/>
              <a:ext cx="1"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65" name="Line 105"/>
            <p:cNvSpPr>
              <a:spLocks noChangeShapeType="1"/>
            </p:cNvSpPr>
            <p:nvPr/>
          </p:nvSpPr>
          <p:spPr bwMode="auto">
            <a:xfrm flipH="1">
              <a:off x="4057" y="1532"/>
              <a:ext cx="1" cy="45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66" name="Line 106"/>
            <p:cNvSpPr>
              <a:spLocks noChangeShapeType="1"/>
            </p:cNvSpPr>
            <p:nvPr/>
          </p:nvSpPr>
          <p:spPr bwMode="auto">
            <a:xfrm flipH="1">
              <a:off x="3830" y="1562"/>
              <a:ext cx="1"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67" name="Line 107"/>
            <p:cNvSpPr>
              <a:spLocks noChangeShapeType="1"/>
            </p:cNvSpPr>
            <p:nvPr/>
          </p:nvSpPr>
          <p:spPr bwMode="auto">
            <a:xfrm flipH="1">
              <a:off x="4770" y="970"/>
              <a:ext cx="1"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68" name="Line 108"/>
            <p:cNvSpPr>
              <a:spLocks noChangeShapeType="1"/>
            </p:cNvSpPr>
            <p:nvPr/>
          </p:nvSpPr>
          <p:spPr bwMode="auto">
            <a:xfrm flipH="1">
              <a:off x="3647" y="0"/>
              <a:ext cx="2" cy="455"/>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69" name="Line 109"/>
            <p:cNvSpPr>
              <a:spLocks noChangeShapeType="1"/>
            </p:cNvSpPr>
            <p:nvPr/>
          </p:nvSpPr>
          <p:spPr bwMode="auto">
            <a:xfrm flipH="1">
              <a:off x="3708" y="970"/>
              <a:ext cx="2" cy="45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70" name="Line 110"/>
            <p:cNvSpPr>
              <a:spLocks noChangeShapeType="1"/>
            </p:cNvSpPr>
            <p:nvPr/>
          </p:nvSpPr>
          <p:spPr bwMode="auto">
            <a:xfrm>
              <a:off x="5431" y="1523"/>
              <a:ext cx="456"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71" name="Line 111"/>
            <p:cNvSpPr>
              <a:spLocks noChangeShapeType="1"/>
            </p:cNvSpPr>
            <p:nvPr/>
          </p:nvSpPr>
          <p:spPr bwMode="auto">
            <a:xfrm>
              <a:off x="5567" y="1368"/>
              <a:ext cx="456"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72" name="Line 112"/>
            <p:cNvSpPr>
              <a:spLocks noChangeShapeType="1"/>
            </p:cNvSpPr>
            <p:nvPr/>
          </p:nvSpPr>
          <p:spPr bwMode="auto">
            <a:xfrm>
              <a:off x="5567" y="1660"/>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73" name="Line 113"/>
            <p:cNvSpPr>
              <a:spLocks noChangeShapeType="1"/>
            </p:cNvSpPr>
            <p:nvPr/>
          </p:nvSpPr>
          <p:spPr bwMode="auto">
            <a:xfrm>
              <a:off x="5704" y="1796"/>
              <a:ext cx="456"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74" name="Line 114"/>
            <p:cNvSpPr>
              <a:spLocks noChangeShapeType="1"/>
            </p:cNvSpPr>
            <p:nvPr/>
          </p:nvSpPr>
          <p:spPr bwMode="auto">
            <a:xfrm>
              <a:off x="5840" y="1933"/>
              <a:ext cx="456" cy="1"/>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75" name="Line 115"/>
            <p:cNvSpPr>
              <a:spLocks noChangeShapeType="1"/>
            </p:cNvSpPr>
            <p:nvPr/>
          </p:nvSpPr>
          <p:spPr bwMode="auto">
            <a:xfrm>
              <a:off x="5977" y="1569"/>
              <a:ext cx="456"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76" name="Line 116"/>
            <p:cNvSpPr>
              <a:spLocks noChangeShapeType="1"/>
            </p:cNvSpPr>
            <p:nvPr/>
          </p:nvSpPr>
          <p:spPr bwMode="auto">
            <a:xfrm>
              <a:off x="6096" y="1872"/>
              <a:ext cx="455"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77" name="Line 117"/>
            <p:cNvSpPr>
              <a:spLocks noChangeShapeType="1"/>
            </p:cNvSpPr>
            <p:nvPr/>
          </p:nvSpPr>
          <p:spPr bwMode="auto">
            <a:xfrm>
              <a:off x="5764" y="2056"/>
              <a:ext cx="456"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78" name="Line 118"/>
            <p:cNvSpPr>
              <a:spLocks noChangeShapeType="1"/>
            </p:cNvSpPr>
            <p:nvPr/>
          </p:nvSpPr>
          <p:spPr bwMode="auto">
            <a:xfrm>
              <a:off x="5600" y="2161"/>
              <a:ext cx="455"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79" name="Line 119"/>
            <p:cNvSpPr>
              <a:spLocks noChangeShapeType="1"/>
            </p:cNvSpPr>
            <p:nvPr/>
          </p:nvSpPr>
          <p:spPr bwMode="auto">
            <a:xfrm>
              <a:off x="5960" y="1280"/>
              <a:ext cx="455" cy="2"/>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80" name="Line 120"/>
            <p:cNvSpPr>
              <a:spLocks noChangeShapeType="1"/>
            </p:cNvSpPr>
            <p:nvPr/>
          </p:nvSpPr>
          <p:spPr bwMode="auto">
            <a:xfrm>
              <a:off x="5192" y="1960"/>
              <a:ext cx="455"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81" name="Line 121"/>
            <p:cNvSpPr>
              <a:spLocks noChangeShapeType="1"/>
            </p:cNvSpPr>
            <p:nvPr/>
          </p:nvSpPr>
          <p:spPr bwMode="auto">
            <a:xfrm>
              <a:off x="5082" y="1192"/>
              <a:ext cx="456"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82" name="Line 122"/>
            <p:cNvSpPr>
              <a:spLocks noChangeShapeType="1"/>
            </p:cNvSpPr>
            <p:nvPr/>
          </p:nvSpPr>
          <p:spPr bwMode="auto">
            <a:xfrm>
              <a:off x="6538" y="1857"/>
              <a:ext cx="455" cy="15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83" name="Line 123"/>
            <p:cNvSpPr>
              <a:spLocks noChangeShapeType="1"/>
            </p:cNvSpPr>
            <p:nvPr/>
          </p:nvSpPr>
          <p:spPr bwMode="auto">
            <a:xfrm>
              <a:off x="6568" y="2115"/>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84" name="Line 124"/>
            <p:cNvSpPr>
              <a:spLocks noChangeShapeType="1"/>
            </p:cNvSpPr>
            <p:nvPr/>
          </p:nvSpPr>
          <p:spPr bwMode="auto">
            <a:xfrm>
              <a:off x="5977" y="1688"/>
              <a:ext cx="456"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85" name="Line 125"/>
            <p:cNvSpPr>
              <a:spLocks noChangeShapeType="1"/>
            </p:cNvSpPr>
            <p:nvPr/>
          </p:nvSpPr>
          <p:spPr bwMode="auto">
            <a:xfrm>
              <a:off x="4703" y="2130"/>
              <a:ext cx="456"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86" name="Line 126"/>
            <p:cNvSpPr>
              <a:spLocks noChangeShapeType="1"/>
            </p:cNvSpPr>
            <p:nvPr/>
          </p:nvSpPr>
          <p:spPr bwMode="auto">
            <a:xfrm>
              <a:off x="5977" y="2070"/>
              <a:ext cx="456"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grpSp>
          <p:nvGrpSpPr>
            <p:cNvPr id="4" name="Group 127"/>
            <p:cNvGrpSpPr>
              <a:grpSpLocks/>
            </p:cNvGrpSpPr>
            <p:nvPr/>
          </p:nvGrpSpPr>
          <p:grpSpPr bwMode="auto">
            <a:xfrm>
              <a:off x="3110" y="1008"/>
              <a:ext cx="2322" cy="1154"/>
              <a:chOff x="0" y="0"/>
              <a:chExt cx="2321" cy="1153"/>
            </a:xfrm>
          </p:grpSpPr>
          <p:sp>
            <p:nvSpPr>
              <p:cNvPr id="143488" name="Line 128"/>
              <p:cNvSpPr>
                <a:spLocks noChangeShapeType="1"/>
              </p:cNvSpPr>
              <p:nvPr/>
            </p:nvSpPr>
            <p:spPr bwMode="auto">
              <a:xfrm>
                <a:off x="728" y="514"/>
                <a:ext cx="456"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489" name="Line 129"/>
              <p:cNvSpPr>
                <a:spLocks noChangeShapeType="1"/>
              </p:cNvSpPr>
              <p:nvPr/>
            </p:nvSpPr>
            <p:spPr bwMode="auto">
              <a:xfrm>
                <a:off x="864" y="360"/>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90" name="Line 130"/>
              <p:cNvSpPr>
                <a:spLocks noChangeShapeType="1"/>
              </p:cNvSpPr>
              <p:nvPr/>
            </p:nvSpPr>
            <p:spPr bwMode="auto">
              <a:xfrm>
                <a:off x="864" y="651"/>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91" name="Line 131"/>
              <p:cNvSpPr>
                <a:spLocks noChangeShapeType="1"/>
              </p:cNvSpPr>
              <p:nvPr/>
            </p:nvSpPr>
            <p:spPr bwMode="auto">
              <a:xfrm>
                <a:off x="1001" y="787"/>
                <a:ext cx="456"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92" name="Line 132"/>
              <p:cNvSpPr>
                <a:spLocks noChangeShapeType="1"/>
              </p:cNvSpPr>
              <p:nvPr/>
            </p:nvSpPr>
            <p:spPr bwMode="auto">
              <a:xfrm>
                <a:off x="1137" y="924"/>
                <a:ext cx="456" cy="1"/>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93" name="Line 133"/>
              <p:cNvSpPr>
                <a:spLocks noChangeShapeType="1"/>
              </p:cNvSpPr>
              <p:nvPr/>
            </p:nvSpPr>
            <p:spPr bwMode="auto">
              <a:xfrm>
                <a:off x="1274" y="560"/>
                <a:ext cx="456"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494" name="Line 134"/>
              <p:cNvSpPr>
                <a:spLocks noChangeShapeType="1"/>
              </p:cNvSpPr>
              <p:nvPr/>
            </p:nvSpPr>
            <p:spPr bwMode="auto">
              <a:xfrm>
                <a:off x="1393" y="864"/>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95" name="Line 135"/>
              <p:cNvSpPr>
                <a:spLocks noChangeShapeType="1"/>
              </p:cNvSpPr>
              <p:nvPr/>
            </p:nvSpPr>
            <p:spPr bwMode="auto">
              <a:xfrm>
                <a:off x="1061" y="1048"/>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496" name="Line 136"/>
              <p:cNvSpPr>
                <a:spLocks noChangeShapeType="1"/>
              </p:cNvSpPr>
              <p:nvPr/>
            </p:nvSpPr>
            <p:spPr bwMode="auto">
              <a:xfrm>
                <a:off x="897" y="1152"/>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497" name="Line 137"/>
              <p:cNvSpPr>
                <a:spLocks noChangeShapeType="1"/>
              </p:cNvSpPr>
              <p:nvPr/>
            </p:nvSpPr>
            <p:spPr bwMode="auto">
              <a:xfrm>
                <a:off x="1257" y="272"/>
                <a:ext cx="456" cy="1"/>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498" name="Line 138"/>
              <p:cNvSpPr>
                <a:spLocks noChangeShapeType="1"/>
              </p:cNvSpPr>
              <p:nvPr/>
            </p:nvSpPr>
            <p:spPr bwMode="auto">
              <a:xfrm>
                <a:off x="481" y="952"/>
                <a:ext cx="456" cy="1"/>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499" name="Line 139"/>
              <p:cNvSpPr>
                <a:spLocks noChangeShapeType="1"/>
              </p:cNvSpPr>
              <p:nvPr/>
            </p:nvSpPr>
            <p:spPr bwMode="auto">
              <a:xfrm>
                <a:off x="379" y="184"/>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00" name="Line 140"/>
              <p:cNvSpPr>
                <a:spLocks noChangeShapeType="1"/>
              </p:cNvSpPr>
              <p:nvPr/>
            </p:nvSpPr>
            <p:spPr bwMode="auto">
              <a:xfrm>
                <a:off x="1835" y="712"/>
                <a:ext cx="456" cy="1"/>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01" name="Line 141"/>
              <p:cNvSpPr>
                <a:spLocks noChangeShapeType="1"/>
              </p:cNvSpPr>
              <p:nvPr/>
            </p:nvSpPr>
            <p:spPr bwMode="auto">
              <a:xfrm>
                <a:off x="1865" y="1106"/>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02" name="Line 142"/>
              <p:cNvSpPr>
                <a:spLocks noChangeShapeType="1"/>
              </p:cNvSpPr>
              <p:nvPr/>
            </p:nvSpPr>
            <p:spPr bwMode="auto">
              <a:xfrm>
                <a:off x="1274" y="0"/>
                <a:ext cx="456" cy="1"/>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03" name="Line 143"/>
              <p:cNvSpPr>
                <a:spLocks noChangeShapeType="1"/>
              </p:cNvSpPr>
              <p:nvPr/>
            </p:nvSpPr>
            <p:spPr bwMode="auto">
              <a:xfrm>
                <a:off x="0" y="1121"/>
                <a:ext cx="455"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04" name="Line 144"/>
              <p:cNvSpPr>
                <a:spLocks noChangeShapeType="1"/>
              </p:cNvSpPr>
              <p:nvPr/>
            </p:nvSpPr>
            <p:spPr bwMode="auto">
              <a:xfrm>
                <a:off x="1274" y="1061"/>
                <a:ext cx="456" cy="1"/>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grpSp>
        <p:sp>
          <p:nvSpPr>
            <p:cNvPr id="143505" name="Line 145"/>
            <p:cNvSpPr>
              <a:spLocks noChangeShapeType="1"/>
            </p:cNvSpPr>
            <p:nvPr/>
          </p:nvSpPr>
          <p:spPr bwMode="auto">
            <a:xfrm>
              <a:off x="4632" y="643"/>
              <a:ext cx="425" cy="16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06" name="Line 146"/>
            <p:cNvSpPr>
              <a:spLocks noChangeShapeType="1"/>
            </p:cNvSpPr>
            <p:nvPr/>
          </p:nvSpPr>
          <p:spPr bwMode="auto">
            <a:xfrm>
              <a:off x="4815" y="551"/>
              <a:ext cx="424" cy="16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07" name="Line 147"/>
            <p:cNvSpPr>
              <a:spLocks noChangeShapeType="1"/>
            </p:cNvSpPr>
            <p:nvPr/>
          </p:nvSpPr>
          <p:spPr bwMode="auto">
            <a:xfrm>
              <a:off x="4710" y="820"/>
              <a:ext cx="425" cy="16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08" name="Line 148"/>
            <p:cNvSpPr>
              <a:spLocks noChangeShapeType="1"/>
            </p:cNvSpPr>
            <p:nvPr/>
          </p:nvSpPr>
          <p:spPr bwMode="auto">
            <a:xfrm>
              <a:off x="4789" y="996"/>
              <a:ext cx="424" cy="16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509" name="Line 149"/>
            <p:cNvSpPr>
              <a:spLocks noChangeShapeType="1"/>
            </p:cNvSpPr>
            <p:nvPr/>
          </p:nvSpPr>
          <p:spPr bwMode="auto">
            <a:xfrm>
              <a:off x="4867" y="1173"/>
              <a:ext cx="424" cy="16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510" name="Line 150"/>
            <p:cNvSpPr>
              <a:spLocks noChangeShapeType="1"/>
            </p:cNvSpPr>
            <p:nvPr/>
          </p:nvSpPr>
          <p:spPr bwMode="auto">
            <a:xfrm>
              <a:off x="5125" y="883"/>
              <a:ext cx="425" cy="16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511" name="Line 151"/>
            <p:cNvSpPr>
              <a:spLocks noChangeShapeType="1"/>
            </p:cNvSpPr>
            <p:nvPr/>
          </p:nvSpPr>
          <p:spPr bwMode="auto">
            <a:xfrm>
              <a:off x="5129" y="1210"/>
              <a:ext cx="425" cy="16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12" name="Line 152"/>
            <p:cNvSpPr>
              <a:spLocks noChangeShapeType="1"/>
            </p:cNvSpPr>
            <p:nvPr/>
          </p:nvSpPr>
          <p:spPr bwMode="auto">
            <a:xfrm>
              <a:off x="4752" y="1259"/>
              <a:ext cx="425" cy="16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13" name="Line 153"/>
            <p:cNvSpPr>
              <a:spLocks noChangeShapeType="1"/>
            </p:cNvSpPr>
            <p:nvPr/>
          </p:nvSpPr>
          <p:spPr bwMode="auto">
            <a:xfrm>
              <a:off x="4558" y="1298"/>
              <a:ext cx="425" cy="16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14" name="Line 154"/>
            <p:cNvSpPr>
              <a:spLocks noChangeShapeType="1"/>
            </p:cNvSpPr>
            <p:nvPr/>
          </p:nvSpPr>
          <p:spPr bwMode="auto">
            <a:xfrm rot="10800000">
              <a:off x="5464" y="613"/>
              <a:ext cx="197" cy="379"/>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515" name="Line 155"/>
            <p:cNvSpPr>
              <a:spLocks noChangeShapeType="1"/>
            </p:cNvSpPr>
            <p:nvPr/>
          </p:nvSpPr>
          <p:spPr bwMode="auto">
            <a:xfrm>
              <a:off x="4247" y="966"/>
              <a:ext cx="425" cy="16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516" name="Line 156"/>
            <p:cNvSpPr>
              <a:spLocks noChangeShapeType="1"/>
            </p:cNvSpPr>
            <p:nvPr/>
          </p:nvSpPr>
          <p:spPr bwMode="auto">
            <a:xfrm>
              <a:off x="4428" y="358"/>
              <a:ext cx="424" cy="16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17" name="Line 157"/>
            <p:cNvSpPr>
              <a:spLocks noChangeShapeType="1"/>
            </p:cNvSpPr>
            <p:nvPr/>
          </p:nvSpPr>
          <p:spPr bwMode="auto">
            <a:xfrm>
              <a:off x="5594" y="1227"/>
              <a:ext cx="425" cy="16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18" name="Line 158"/>
            <p:cNvSpPr>
              <a:spLocks noChangeShapeType="1"/>
            </p:cNvSpPr>
            <p:nvPr/>
          </p:nvSpPr>
          <p:spPr bwMode="auto">
            <a:xfrm>
              <a:off x="5480" y="1606"/>
              <a:ext cx="425" cy="16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19" name="Line 159"/>
            <p:cNvSpPr>
              <a:spLocks noChangeShapeType="1"/>
            </p:cNvSpPr>
            <p:nvPr/>
          </p:nvSpPr>
          <p:spPr bwMode="auto">
            <a:xfrm>
              <a:off x="5510" y="936"/>
              <a:ext cx="425" cy="16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20" name="Line 160"/>
            <p:cNvSpPr>
              <a:spLocks noChangeShapeType="1"/>
            </p:cNvSpPr>
            <p:nvPr/>
          </p:nvSpPr>
          <p:spPr bwMode="auto">
            <a:xfrm>
              <a:off x="3734" y="946"/>
              <a:ext cx="425" cy="16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21" name="Line 161"/>
            <p:cNvSpPr>
              <a:spLocks noChangeShapeType="1"/>
            </p:cNvSpPr>
            <p:nvPr/>
          </p:nvSpPr>
          <p:spPr bwMode="auto">
            <a:xfrm>
              <a:off x="4945" y="1350"/>
              <a:ext cx="424" cy="16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522" name="Line 162"/>
            <p:cNvSpPr>
              <a:spLocks noChangeShapeType="1"/>
            </p:cNvSpPr>
            <p:nvPr/>
          </p:nvSpPr>
          <p:spPr bwMode="auto">
            <a:xfrm>
              <a:off x="728" y="2130"/>
              <a:ext cx="455" cy="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23" name="Line 163"/>
            <p:cNvSpPr>
              <a:spLocks noChangeShapeType="1"/>
            </p:cNvSpPr>
            <p:nvPr/>
          </p:nvSpPr>
          <p:spPr bwMode="auto">
            <a:xfrm>
              <a:off x="864" y="1978"/>
              <a:ext cx="455" cy="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24" name="Line 164"/>
            <p:cNvSpPr>
              <a:spLocks noChangeShapeType="1"/>
            </p:cNvSpPr>
            <p:nvPr/>
          </p:nvSpPr>
          <p:spPr bwMode="auto">
            <a:xfrm rot="10800000" flipH="1">
              <a:off x="880" y="1692"/>
              <a:ext cx="440" cy="195"/>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25" name="Line 165"/>
            <p:cNvSpPr>
              <a:spLocks noChangeShapeType="1"/>
            </p:cNvSpPr>
            <p:nvPr/>
          </p:nvSpPr>
          <p:spPr bwMode="auto">
            <a:xfrm>
              <a:off x="1000" y="1824"/>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526" name="Line 166"/>
            <p:cNvSpPr>
              <a:spLocks noChangeShapeType="1"/>
            </p:cNvSpPr>
            <p:nvPr/>
          </p:nvSpPr>
          <p:spPr bwMode="auto">
            <a:xfrm>
              <a:off x="1136" y="1960"/>
              <a:ext cx="455" cy="2"/>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527" name="Line 167"/>
            <p:cNvSpPr>
              <a:spLocks noChangeShapeType="1"/>
            </p:cNvSpPr>
            <p:nvPr/>
          </p:nvSpPr>
          <p:spPr bwMode="auto">
            <a:xfrm>
              <a:off x="1272" y="1600"/>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3528" name="Line 168"/>
            <p:cNvSpPr>
              <a:spLocks noChangeShapeType="1"/>
            </p:cNvSpPr>
            <p:nvPr/>
          </p:nvSpPr>
          <p:spPr bwMode="auto">
            <a:xfrm>
              <a:off x="1395" y="1903"/>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29" name="Line 169"/>
            <p:cNvSpPr>
              <a:spLocks noChangeShapeType="1"/>
            </p:cNvSpPr>
            <p:nvPr/>
          </p:nvSpPr>
          <p:spPr bwMode="auto">
            <a:xfrm>
              <a:off x="1062" y="2085"/>
              <a:ext cx="456" cy="1"/>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3530" name="Line 170"/>
            <p:cNvSpPr>
              <a:spLocks noChangeShapeType="1"/>
            </p:cNvSpPr>
            <p:nvPr/>
          </p:nvSpPr>
          <p:spPr bwMode="auto">
            <a:xfrm>
              <a:off x="895" y="2192"/>
              <a:ext cx="456"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31" name="Line 171"/>
            <p:cNvSpPr>
              <a:spLocks noChangeShapeType="1"/>
            </p:cNvSpPr>
            <p:nvPr/>
          </p:nvSpPr>
          <p:spPr bwMode="auto">
            <a:xfrm>
              <a:off x="1259" y="1887"/>
              <a:ext cx="456" cy="2"/>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3532" name="Line 172"/>
            <p:cNvSpPr>
              <a:spLocks noChangeShapeType="1"/>
            </p:cNvSpPr>
            <p:nvPr/>
          </p:nvSpPr>
          <p:spPr bwMode="auto">
            <a:xfrm>
              <a:off x="485" y="1994"/>
              <a:ext cx="456" cy="1"/>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3533" name="Line 173"/>
            <p:cNvSpPr>
              <a:spLocks noChangeShapeType="1"/>
            </p:cNvSpPr>
            <p:nvPr/>
          </p:nvSpPr>
          <p:spPr bwMode="auto">
            <a:xfrm>
              <a:off x="379" y="1796"/>
              <a:ext cx="227" cy="289"/>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34" name="Line 174"/>
            <p:cNvSpPr>
              <a:spLocks noChangeShapeType="1"/>
            </p:cNvSpPr>
            <p:nvPr/>
          </p:nvSpPr>
          <p:spPr bwMode="auto">
            <a:xfrm>
              <a:off x="1835" y="1751"/>
              <a:ext cx="456" cy="1"/>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35" name="Line 175"/>
            <p:cNvSpPr>
              <a:spLocks noChangeShapeType="1"/>
            </p:cNvSpPr>
            <p:nvPr/>
          </p:nvSpPr>
          <p:spPr bwMode="auto">
            <a:xfrm>
              <a:off x="1864" y="2144"/>
              <a:ext cx="455" cy="2"/>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36" name="Line 176"/>
            <p:cNvSpPr>
              <a:spLocks noChangeShapeType="1"/>
            </p:cNvSpPr>
            <p:nvPr/>
          </p:nvSpPr>
          <p:spPr bwMode="auto">
            <a:xfrm>
              <a:off x="1395" y="1493"/>
              <a:ext cx="334" cy="199"/>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3537" name="Line 177"/>
            <p:cNvSpPr>
              <a:spLocks noChangeShapeType="1"/>
            </p:cNvSpPr>
            <p:nvPr/>
          </p:nvSpPr>
          <p:spPr bwMode="auto">
            <a:xfrm>
              <a:off x="0" y="2161"/>
              <a:ext cx="455" cy="1"/>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3538" name="Line 178"/>
            <p:cNvSpPr>
              <a:spLocks noChangeShapeType="1"/>
            </p:cNvSpPr>
            <p:nvPr/>
          </p:nvSpPr>
          <p:spPr bwMode="auto">
            <a:xfrm>
              <a:off x="1272" y="2096"/>
              <a:ext cx="455" cy="2"/>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grpSp>
      <p:sp>
        <p:nvSpPr>
          <p:cNvPr id="143539" name="Rectangle 179"/>
          <p:cNvSpPr>
            <a:spLocks/>
          </p:cNvSpPr>
          <p:nvPr/>
        </p:nvSpPr>
        <p:spPr bwMode="auto">
          <a:xfrm>
            <a:off x="6167438" y="2522538"/>
            <a:ext cx="2759075" cy="785812"/>
          </a:xfrm>
          <a:prstGeom prst="rect">
            <a:avLst/>
          </a:prstGeom>
          <a:noFill/>
          <a:ln w="12700">
            <a:noFill/>
            <a:miter lim="800000"/>
            <a:headEnd/>
            <a:tailEnd/>
          </a:ln>
        </p:spPr>
        <p:txBody>
          <a:bodyPr lIns="26788" tIns="26788" rIns="26788" bIns="26788"/>
          <a:lstStyle/>
          <a:p>
            <a:pPr algn="l" defTabSz="642938"/>
            <a:r>
              <a:rPr lang="en-US" sz="2500" dirty="0">
                <a:latin typeface="+mj-lt"/>
                <a:sym typeface="Calisto MT" pitchFamily="18" charset="0"/>
              </a:rPr>
              <a:t>And you get MILLIONS of them</a:t>
            </a:r>
          </a:p>
        </p:txBody>
      </p:sp>
    </p:spTree>
    <p:extLst>
      <p:ext uri="{BB962C8B-B14F-4D97-AF65-F5344CB8AC3E}">
        <p14:creationId xmlns:p14="http://schemas.microsoft.com/office/powerpoint/2010/main" val="93265720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a:ln/>
        </p:spPr>
        <p:txBody>
          <a:bodyPr lIns="26788" tIns="26788" rIns="26788" bIns="26788" anchor="ctr"/>
          <a:lstStyle/>
          <a:p>
            <a:pPr algn="ctr"/>
            <a:r>
              <a:rPr lang="en-US" sz="3600" dirty="0">
                <a:latin typeface="Arial" charset="0"/>
              </a:rPr>
              <a:t> </a:t>
            </a:r>
            <a:r>
              <a:rPr lang="en-US" sz="3600" dirty="0">
                <a:latin typeface="+mn-lt"/>
              </a:rPr>
              <a:t>Short read alignment</a:t>
            </a:r>
          </a:p>
        </p:txBody>
      </p:sp>
      <p:sp>
        <p:nvSpPr>
          <p:cNvPr id="145411" name="Line 3"/>
          <p:cNvSpPr>
            <a:spLocks noChangeShapeType="1"/>
          </p:cNvSpPr>
          <p:nvPr/>
        </p:nvSpPr>
        <p:spPr bwMode="auto">
          <a:xfrm>
            <a:off x="1062038" y="1984375"/>
            <a:ext cx="796925" cy="3175"/>
          </a:xfrm>
          <a:prstGeom prst="line">
            <a:avLst/>
          </a:prstGeom>
          <a:noFill/>
          <a:ln w="254000">
            <a:solidFill>
              <a:srgbClr val="62C2F8"/>
            </a:solidFill>
            <a:round/>
            <a:headEnd/>
            <a:tailEnd/>
          </a:ln>
        </p:spPr>
        <p:txBody>
          <a:bodyPr/>
          <a:lstStyle/>
          <a:p>
            <a:endParaRPr lang="en-US"/>
          </a:p>
        </p:txBody>
      </p:sp>
      <p:sp>
        <p:nvSpPr>
          <p:cNvPr id="145412" name="Line 4"/>
          <p:cNvSpPr>
            <a:spLocks noChangeShapeType="1"/>
          </p:cNvSpPr>
          <p:nvPr/>
        </p:nvSpPr>
        <p:spPr bwMode="auto">
          <a:xfrm>
            <a:off x="2065338" y="1984375"/>
            <a:ext cx="1643062" cy="3175"/>
          </a:xfrm>
          <a:prstGeom prst="line">
            <a:avLst/>
          </a:prstGeom>
          <a:noFill/>
          <a:ln w="254000">
            <a:solidFill>
              <a:srgbClr val="62C2F8"/>
            </a:solidFill>
            <a:round/>
            <a:headEnd/>
            <a:tailEnd/>
          </a:ln>
        </p:spPr>
        <p:txBody>
          <a:bodyPr/>
          <a:lstStyle/>
          <a:p>
            <a:endParaRPr lang="en-US"/>
          </a:p>
        </p:txBody>
      </p:sp>
      <p:sp>
        <p:nvSpPr>
          <p:cNvPr id="145413" name="Line 5"/>
          <p:cNvSpPr>
            <a:spLocks noChangeShapeType="1"/>
          </p:cNvSpPr>
          <p:nvPr/>
        </p:nvSpPr>
        <p:spPr bwMode="auto">
          <a:xfrm>
            <a:off x="1062038" y="2268538"/>
            <a:ext cx="796925" cy="1587"/>
          </a:xfrm>
          <a:prstGeom prst="line">
            <a:avLst/>
          </a:prstGeom>
          <a:noFill/>
          <a:ln w="254000">
            <a:solidFill>
              <a:srgbClr val="62C2F8"/>
            </a:solidFill>
            <a:round/>
            <a:headEnd/>
            <a:tailEnd/>
          </a:ln>
        </p:spPr>
        <p:txBody>
          <a:bodyPr/>
          <a:lstStyle/>
          <a:p>
            <a:endParaRPr lang="en-US"/>
          </a:p>
        </p:txBody>
      </p:sp>
      <p:sp>
        <p:nvSpPr>
          <p:cNvPr id="145414" name="Line 6"/>
          <p:cNvSpPr>
            <a:spLocks noChangeShapeType="1"/>
          </p:cNvSpPr>
          <p:nvPr/>
        </p:nvSpPr>
        <p:spPr bwMode="auto">
          <a:xfrm>
            <a:off x="2065338" y="2268538"/>
            <a:ext cx="1643062" cy="1587"/>
          </a:xfrm>
          <a:prstGeom prst="line">
            <a:avLst/>
          </a:prstGeom>
          <a:noFill/>
          <a:ln w="254000">
            <a:solidFill>
              <a:srgbClr val="62C2F8"/>
            </a:solidFill>
            <a:round/>
            <a:headEnd/>
            <a:tailEnd/>
          </a:ln>
        </p:spPr>
        <p:txBody>
          <a:bodyPr/>
          <a:lstStyle/>
          <a:p>
            <a:endParaRPr lang="en-US"/>
          </a:p>
        </p:txBody>
      </p:sp>
      <p:sp>
        <p:nvSpPr>
          <p:cNvPr id="145415" name="Oval 7"/>
          <p:cNvSpPr>
            <a:spLocks/>
          </p:cNvSpPr>
          <p:nvPr/>
        </p:nvSpPr>
        <p:spPr bwMode="auto">
          <a:xfrm>
            <a:off x="1839913" y="2009775"/>
            <a:ext cx="244475" cy="241300"/>
          </a:xfrm>
          <a:prstGeom prst="ellipse">
            <a:avLst/>
          </a:prstGeom>
          <a:solidFill>
            <a:schemeClr val="accent1"/>
          </a:solidFill>
          <a:ln w="9525">
            <a:solidFill>
              <a:srgbClr val="62C2F8"/>
            </a:solidFill>
            <a:round/>
            <a:headEnd/>
            <a:tailEnd/>
          </a:ln>
        </p:spPr>
        <p:txBody>
          <a:bodyPr lIns="0" tIns="0" rIns="0" bIns="0"/>
          <a:lstStyle/>
          <a:p>
            <a:endParaRPr lang="en-US"/>
          </a:p>
        </p:txBody>
      </p:sp>
      <p:sp>
        <p:nvSpPr>
          <p:cNvPr id="145416" name="Line 8"/>
          <p:cNvSpPr>
            <a:spLocks noChangeShapeType="1"/>
          </p:cNvSpPr>
          <p:nvPr/>
        </p:nvSpPr>
        <p:spPr bwMode="auto">
          <a:xfrm>
            <a:off x="1184275" y="2454275"/>
            <a:ext cx="314325" cy="3175"/>
          </a:xfrm>
          <a:prstGeom prst="line">
            <a:avLst/>
          </a:prstGeom>
          <a:noFill/>
          <a:ln w="63500">
            <a:solidFill>
              <a:srgbClr val="62C2F8"/>
            </a:solidFill>
            <a:round/>
            <a:headEnd/>
            <a:tailEnd/>
          </a:ln>
        </p:spPr>
        <p:txBody>
          <a:bodyPr/>
          <a:lstStyle/>
          <a:p>
            <a:endParaRPr lang="en-US"/>
          </a:p>
        </p:txBody>
      </p:sp>
      <p:sp>
        <p:nvSpPr>
          <p:cNvPr id="145417" name="Line 9"/>
          <p:cNvSpPr>
            <a:spLocks noChangeShapeType="1"/>
          </p:cNvSpPr>
          <p:nvPr/>
        </p:nvSpPr>
        <p:spPr bwMode="auto">
          <a:xfrm>
            <a:off x="1298575" y="2555875"/>
            <a:ext cx="312738" cy="3175"/>
          </a:xfrm>
          <a:prstGeom prst="line">
            <a:avLst/>
          </a:prstGeom>
          <a:noFill/>
          <a:ln w="63500">
            <a:solidFill>
              <a:srgbClr val="62C2F8"/>
            </a:solidFill>
            <a:round/>
            <a:headEnd/>
            <a:tailEnd/>
          </a:ln>
        </p:spPr>
        <p:txBody>
          <a:bodyPr/>
          <a:lstStyle/>
          <a:p>
            <a:endParaRPr lang="en-US"/>
          </a:p>
        </p:txBody>
      </p:sp>
      <p:sp>
        <p:nvSpPr>
          <p:cNvPr id="145418" name="Line 10"/>
          <p:cNvSpPr>
            <a:spLocks noChangeShapeType="1"/>
          </p:cNvSpPr>
          <p:nvPr/>
        </p:nvSpPr>
        <p:spPr bwMode="auto">
          <a:xfrm>
            <a:off x="1273175" y="2657475"/>
            <a:ext cx="314325" cy="3175"/>
          </a:xfrm>
          <a:prstGeom prst="line">
            <a:avLst/>
          </a:prstGeom>
          <a:noFill/>
          <a:ln w="63500">
            <a:solidFill>
              <a:srgbClr val="62C2F8"/>
            </a:solidFill>
            <a:round/>
            <a:headEnd/>
            <a:tailEnd/>
          </a:ln>
        </p:spPr>
        <p:txBody>
          <a:bodyPr/>
          <a:lstStyle/>
          <a:p>
            <a:endParaRPr lang="en-US"/>
          </a:p>
        </p:txBody>
      </p:sp>
      <p:sp>
        <p:nvSpPr>
          <p:cNvPr id="145419" name="Line 11"/>
          <p:cNvSpPr>
            <a:spLocks noChangeShapeType="1"/>
          </p:cNvSpPr>
          <p:nvPr/>
        </p:nvSpPr>
        <p:spPr bwMode="auto">
          <a:xfrm>
            <a:off x="1539875" y="2468563"/>
            <a:ext cx="314325" cy="0"/>
          </a:xfrm>
          <a:prstGeom prst="line">
            <a:avLst/>
          </a:prstGeom>
          <a:noFill/>
          <a:ln w="63500">
            <a:solidFill>
              <a:srgbClr val="62C2F8"/>
            </a:solidFill>
            <a:round/>
            <a:headEnd/>
            <a:tailEnd/>
          </a:ln>
        </p:spPr>
        <p:txBody>
          <a:bodyPr/>
          <a:lstStyle/>
          <a:p>
            <a:endParaRPr lang="en-US"/>
          </a:p>
        </p:txBody>
      </p:sp>
      <p:sp>
        <p:nvSpPr>
          <p:cNvPr id="145420" name="Line 12"/>
          <p:cNvSpPr>
            <a:spLocks noChangeShapeType="1"/>
          </p:cNvSpPr>
          <p:nvPr/>
        </p:nvSpPr>
        <p:spPr bwMode="auto">
          <a:xfrm>
            <a:off x="1514475" y="2773363"/>
            <a:ext cx="314325" cy="0"/>
          </a:xfrm>
          <a:prstGeom prst="line">
            <a:avLst/>
          </a:prstGeom>
          <a:noFill/>
          <a:ln w="63500">
            <a:solidFill>
              <a:srgbClr val="62C2F8"/>
            </a:solidFill>
            <a:round/>
            <a:headEnd/>
            <a:tailEnd/>
          </a:ln>
        </p:spPr>
        <p:txBody>
          <a:bodyPr/>
          <a:lstStyle/>
          <a:p>
            <a:endParaRPr lang="en-US"/>
          </a:p>
        </p:txBody>
      </p:sp>
      <p:sp>
        <p:nvSpPr>
          <p:cNvPr id="145421" name="Line 13"/>
          <p:cNvSpPr>
            <a:spLocks noChangeShapeType="1"/>
          </p:cNvSpPr>
          <p:nvPr/>
        </p:nvSpPr>
        <p:spPr bwMode="auto">
          <a:xfrm>
            <a:off x="2187575" y="2468563"/>
            <a:ext cx="314325" cy="0"/>
          </a:xfrm>
          <a:prstGeom prst="line">
            <a:avLst/>
          </a:prstGeom>
          <a:noFill/>
          <a:ln w="63500">
            <a:solidFill>
              <a:srgbClr val="62C2F8"/>
            </a:solidFill>
            <a:round/>
            <a:headEnd/>
            <a:tailEnd/>
          </a:ln>
        </p:spPr>
        <p:txBody>
          <a:bodyPr/>
          <a:lstStyle/>
          <a:p>
            <a:endParaRPr lang="en-US"/>
          </a:p>
        </p:txBody>
      </p:sp>
      <p:sp>
        <p:nvSpPr>
          <p:cNvPr id="145422" name="Line 14"/>
          <p:cNvSpPr>
            <a:spLocks noChangeShapeType="1"/>
          </p:cNvSpPr>
          <p:nvPr/>
        </p:nvSpPr>
        <p:spPr bwMode="auto">
          <a:xfrm>
            <a:off x="2225675" y="2555875"/>
            <a:ext cx="314325" cy="3175"/>
          </a:xfrm>
          <a:prstGeom prst="line">
            <a:avLst/>
          </a:prstGeom>
          <a:noFill/>
          <a:ln w="63500">
            <a:solidFill>
              <a:srgbClr val="62C2F8"/>
            </a:solidFill>
            <a:round/>
            <a:headEnd/>
            <a:tailEnd/>
          </a:ln>
        </p:spPr>
        <p:txBody>
          <a:bodyPr/>
          <a:lstStyle/>
          <a:p>
            <a:endParaRPr lang="en-US"/>
          </a:p>
        </p:txBody>
      </p:sp>
      <p:sp>
        <p:nvSpPr>
          <p:cNvPr id="145423" name="Line 15"/>
          <p:cNvSpPr>
            <a:spLocks noChangeShapeType="1"/>
          </p:cNvSpPr>
          <p:nvPr/>
        </p:nvSpPr>
        <p:spPr bwMode="auto">
          <a:xfrm>
            <a:off x="2124075" y="2644775"/>
            <a:ext cx="314325" cy="1588"/>
          </a:xfrm>
          <a:prstGeom prst="line">
            <a:avLst/>
          </a:prstGeom>
          <a:noFill/>
          <a:ln w="63500">
            <a:solidFill>
              <a:srgbClr val="62C2F8"/>
            </a:solidFill>
            <a:round/>
            <a:headEnd/>
            <a:tailEnd/>
          </a:ln>
        </p:spPr>
        <p:txBody>
          <a:bodyPr/>
          <a:lstStyle/>
          <a:p>
            <a:endParaRPr lang="en-US"/>
          </a:p>
        </p:txBody>
      </p:sp>
      <p:sp>
        <p:nvSpPr>
          <p:cNvPr id="145424" name="Line 16"/>
          <p:cNvSpPr>
            <a:spLocks noChangeShapeType="1"/>
          </p:cNvSpPr>
          <p:nvPr/>
        </p:nvSpPr>
        <p:spPr bwMode="auto">
          <a:xfrm>
            <a:off x="2530475" y="2454275"/>
            <a:ext cx="314325" cy="3175"/>
          </a:xfrm>
          <a:prstGeom prst="line">
            <a:avLst/>
          </a:prstGeom>
          <a:noFill/>
          <a:ln w="63500">
            <a:solidFill>
              <a:srgbClr val="62C2F8"/>
            </a:solidFill>
            <a:round/>
            <a:headEnd/>
            <a:tailEnd/>
          </a:ln>
        </p:spPr>
        <p:txBody>
          <a:bodyPr/>
          <a:lstStyle/>
          <a:p>
            <a:endParaRPr lang="en-US"/>
          </a:p>
        </p:txBody>
      </p:sp>
      <p:sp>
        <p:nvSpPr>
          <p:cNvPr id="145425" name="Line 17"/>
          <p:cNvSpPr>
            <a:spLocks noChangeShapeType="1"/>
          </p:cNvSpPr>
          <p:nvPr/>
        </p:nvSpPr>
        <p:spPr bwMode="auto">
          <a:xfrm>
            <a:off x="3101975" y="2454275"/>
            <a:ext cx="314325" cy="3175"/>
          </a:xfrm>
          <a:prstGeom prst="line">
            <a:avLst/>
          </a:prstGeom>
          <a:noFill/>
          <a:ln w="63500">
            <a:solidFill>
              <a:srgbClr val="62C2F8"/>
            </a:solidFill>
            <a:round/>
            <a:headEnd/>
            <a:tailEnd/>
          </a:ln>
        </p:spPr>
        <p:txBody>
          <a:bodyPr/>
          <a:lstStyle/>
          <a:p>
            <a:endParaRPr lang="en-US"/>
          </a:p>
        </p:txBody>
      </p:sp>
      <p:sp>
        <p:nvSpPr>
          <p:cNvPr id="145426" name="Line 18"/>
          <p:cNvSpPr>
            <a:spLocks noChangeShapeType="1"/>
          </p:cNvSpPr>
          <p:nvPr/>
        </p:nvSpPr>
        <p:spPr bwMode="auto">
          <a:xfrm>
            <a:off x="3446463" y="2454275"/>
            <a:ext cx="311150" cy="3175"/>
          </a:xfrm>
          <a:prstGeom prst="line">
            <a:avLst/>
          </a:prstGeom>
          <a:noFill/>
          <a:ln w="63500">
            <a:solidFill>
              <a:srgbClr val="62C2F8"/>
            </a:solidFill>
            <a:round/>
            <a:headEnd/>
            <a:tailEnd/>
          </a:ln>
        </p:spPr>
        <p:txBody>
          <a:bodyPr/>
          <a:lstStyle/>
          <a:p>
            <a:endParaRPr lang="en-US"/>
          </a:p>
        </p:txBody>
      </p:sp>
      <p:sp>
        <p:nvSpPr>
          <p:cNvPr id="145427" name="Line 19"/>
          <p:cNvSpPr>
            <a:spLocks noChangeShapeType="1"/>
          </p:cNvSpPr>
          <p:nvPr/>
        </p:nvSpPr>
        <p:spPr bwMode="auto">
          <a:xfrm>
            <a:off x="2822575" y="2555875"/>
            <a:ext cx="314325" cy="3175"/>
          </a:xfrm>
          <a:prstGeom prst="line">
            <a:avLst/>
          </a:prstGeom>
          <a:noFill/>
          <a:ln w="63500">
            <a:solidFill>
              <a:srgbClr val="62C2F8"/>
            </a:solidFill>
            <a:round/>
            <a:headEnd/>
            <a:tailEnd/>
          </a:ln>
        </p:spPr>
        <p:txBody>
          <a:bodyPr/>
          <a:lstStyle/>
          <a:p>
            <a:endParaRPr lang="en-US"/>
          </a:p>
        </p:txBody>
      </p:sp>
      <p:sp>
        <p:nvSpPr>
          <p:cNvPr id="145428" name="Line 20"/>
          <p:cNvSpPr>
            <a:spLocks noChangeShapeType="1"/>
          </p:cNvSpPr>
          <p:nvPr/>
        </p:nvSpPr>
        <p:spPr bwMode="auto">
          <a:xfrm>
            <a:off x="2632075" y="2644775"/>
            <a:ext cx="314325" cy="1588"/>
          </a:xfrm>
          <a:prstGeom prst="line">
            <a:avLst/>
          </a:prstGeom>
          <a:noFill/>
          <a:ln w="63500">
            <a:solidFill>
              <a:srgbClr val="62C2F8"/>
            </a:solidFill>
            <a:round/>
            <a:headEnd/>
            <a:tailEnd/>
          </a:ln>
        </p:spPr>
        <p:txBody>
          <a:bodyPr/>
          <a:lstStyle/>
          <a:p>
            <a:endParaRPr lang="en-US"/>
          </a:p>
        </p:txBody>
      </p:sp>
      <p:sp>
        <p:nvSpPr>
          <p:cNvPr id="145429" name="Line 21"/>
          <p:cNvSpPr>
            <a:spLocks noChangeShapeType="1"/>
          </p:cNvSpPr>
          <p:nvPr/>
        </p:nvSpPr>
        <p:spPr bwMode="auto">
          <a:xfrm>
            <a:off x="3254375" y="2555875"/>
            <a:ext cx="314325" cy="3175"/>
          </a:xfrm>
          <a:prstGeom prst="line">
            <a:avLst/>
          </a:prstGeom>
          <a:noFill/>
          <a:ln w="63500">
            <a:solidFill>
              <a:srgbClr val="62C2F8"/>
            </a:solidFill>
            <a:round/>
            <a:headEnd/>
            <a:tailEnd/>
          </a:ln>
        </p:spPr>
        <p:txBody>
          <a:bodyPr/>
          <a:lstStyle/>
          <a:p>
            <a:endParaRPr lang="en-US"/>
          </a:p>
        </p:txBody>
      </p:sp>
      <p:sp>
        <p:nvSpPr>
          <p:cNvPr id="145430" name="Line 22"/>
          <p:cNvSpPr>
            <a:spLocks noChangeShapeType="1"/>
          </p:cNvSpPr>
          <p:nvPr/>
        </p:nvSpPr>
        <p:spPr bwMode="auto">
          <a:xfrm>
            <a:off x="2265363" y="2735263"/>
            <a:ext cx="312737" cy="0"/>
          </a:xfrm>
          <a:prstGeom prst="line">
            <a:avLst/>
          </a:prstGeom>
          <a:noFill/>
          <a:ln w="63500">
            <a:solidFill>
              <a:srgbClr val="62C2F8"/>
            </a:solidFill>
            <a:round/>
            <a:headEnd/>
            <a:tailEnd/>
          </a:ln>
        </p:spPr>
        <p:txBody>
          <a:bodyPr/>
          <a:lstStyle/>
          <a:p>
            <a:endParaRPr lang="en-US"/>
          </a:p>
        </p:txBody>
      </p:sp>
      <p:sp>
        <p:nvSpPr>
          <p:cNvPr id="145431" name="Line 23"/>
          <p:cNvSpPr>
            <a:spLocks noChangeShapeType="1"/>
          </p:cNvSpPr>
          <p:nvPr/>
        </p:nvSpPr>
        <p:spPr bwMode="auto">
          <a:xfrm>
            <a:off x="3000375" y="2652713"/>
            <a:ext cx="312738" cy="0"/>
          </a:xfrm>
          <a:prstGeom prst="line">
            <a:avLst/>
          </a:prstGeom>
          <a:noFill/>
          <a:ln w="63500">
            <a:solidFill>
              <a:srgbClr val="62C2F8"/>
            </a:solidFill>
            <a:round/>
            <a:headEnd/>
            <a:tailEnd/>
          </a:ln>
        </p:spPr>
        <p:txBody>
          <a:bodyPr/>
          <a:lstStyle/>
          <a:p>
            <a:endParaRPr lang="en-US"/>
          </a:p>
        </p:txBody>
      </p:sp>
      <p:sp>
        <p:nvSpPr>
          <p:cNvPr id="145432" name="Line 24"/>
          <p:cNvSpPr>
            <a:spLocks noChangeShapeType="1"/>
          </p:cNvSpPr>
          <p:nvPr/>
        </p:nvSpPr>
        <p:spPr bwMode="auto">
          <a:xfrm>
            <a:off x="3381375" y="2644775"/>
            <a:ext cx="312738" cy="1588"/>
          </a:xfrm>
          <a:prstGeom prst="line">
            <a:avLst/>
          </a:prstGeom>
          <a:noFill/>
          <a:ln w="63500">
            <a:solidFill>
              <a:srgbClr val="62C2F8"/>
            </a:solidFill>
            <a:round/>
            <a:headEnd/>
            <a:tailEnd/>
          </a:ln>
        </p:spPr>
        <p:txBody>
          <a:bodyPr/>
          <a:lstStyle/>
          <a:p>
            <a:endParaRPr lang="en-US"/>
          </a:p>
        </p:txBody>
      </p:sp>
      <p:sp>
        <p:nvSpPr>
          <p:cNvPr id="145433" name="Line 25"/>
          <p:cNvSpPr>
            <a:spLocks noChangeShapeType="1"/>
          </p:cNvSpPr>
          <p:nvPr/>
        </p:nvSpPr>
        <p:spPr bwMode="auto">
          <a:xfrm>
            <a:off x="3419475" y="2735263"/>
            <a:ext cx="314325" cy="0"/>
          </a:xfrm>
          <a:prstGeom prst="line">
            <a:avLst/>
          </a:prstGeom>
          <a:noFill/>
          <a:ln w="63500">
            <a:solidFill>
              <a:srgbClr val="62C2F8"/>
            </a:solidFill>
            <a:round/>
            <a:headEnd/>
            <a:tailEnd/>
          </a:ln>
        </p:spPr>
        <p:txBody>
          <a:bodyPr/>
          <a:lstStyle/>
          <a:p>
            <a:endParaRPr lang="en-US"/>
          </a:p>
        </p:txBody>
      </p:sp>
      <p:sp>
        <p:nvSpPr>
          <p:cNvPr id="145434" name="Line 26"/>
          <p:cNvSpPr>
            <a:spLocks noChangeShapeType="1"/>
          </p:cNvSpPr>
          <p:nvPr/>
        </p:nvSpPr>
        <p:spPr bwMode="auto">
          <a:xfrm>
            <a:off x="2735263" y="2822575"/>
            <a:ext cx="312737" cy="3175"/>
          </a:xfrm>
          <a:prstGeom prst="line">
            <a:avLst/>
          </a:prstGeom>
          <a:noFill/>
          <a:ln w="63500">
            <a:solidFill>
              <a:srgbClr val="62C2F8"/>
            </a:solidFill>
            <a:round/>
            <a:headEnd/>
            <a:tailEnd/>
          </a:ln>
        </p:spPr>
        <p:txBody>
          <a:bodyPr/>
          <a:lstStyle/>
          <a:p>
            <a:endParaRPr lang="en-US"/>
          </a:p>
        </p:txBody>
      </p:sp>
      <p:sp>
        <p:nvSpPr>
          <p:cNvPr id="145435" name="Line 27"/>
          <p:cNvSpPr>
            <a:spLocks noChangeShapeType="1"/>
          </p:cNvSpPr>
          <p:nvPr/>
        </p:nvSpPr>
        <p:spPr bwMode="auto">
          <a:xfrm>
            <a:off x="2886075" y="2911475"/>
            <a:ext cx="314325" cy="1588"/>
          </a:xfrm>
          <a:prstGeom prst="line">
            <a:avLst/>
          </a:prstGeom>
          <a:noFill/>
          <a:ln w="63500">
            <a:solidFill>
              <a:srgbClr val="62C2F8"/>
            </a:solidFill>
            <a:round/>
            <a:headEnd/>
            <a:tailEnd/>
          </a:ln>
        </p:spPr>
        <p:txBody>
          <a:bodyPr/>
          <a:lstStyle/>
          <a:p>
            <a:endParaRPr lang="en-US"/>
          </a:p>
        </p:txBody>
      </p:sp>
      <p:sp>
        <p:nvSpPr>
          <p:cNvPr id="145436" name="Line 28"/>
          <p:cNvSpPr>
            <a:spLocks noChangeShapeType="1"/>
          </p:cNvSpPr>
          <p:nvPr/>
        </p:nvSpPr>
        <p:spPr bwMode="auto">
          <a:xfrm>
            <a:off x="2759075" y="3000375"/>
            <a:ext cx="314325" cy="1588"/>
          </a:xfrm>
          <a:prstGeom prst="line">
            <a:avLst/>
          </a:prstGeom>
          <a:noFill/>
          <a:ln w="63500">
            <a:solidFill>
              <a:srgbClr val="62C2F8"/>
            </a:solidFill>
            <a:round/>
            <a:headEnd/>
            <a:tailEnd/>
          </a:ln>
        </p:spPr>
        <p:txBody>
          <a:bodyPr/>
          <a:lstStyle/>
          <a:p>
            <a:endParaRPr lang="en-US"/>
          </a:p>
        </p:txBody>
      </p:sp>
      <p:sp>
        <p:nvSpPr>
          <p:cNvPr id="145437" name="Line 29"/>
          <p:cNvSpPr>
            <a:spLocks noChangeShapeType="1"/>
          </p:cNvSpPr>
          <p:nvPr/>
        </p:nvSpPr>
        <p:spPr bwMode="auto">
          <a:xfrm>
            <a:off x="2593975" y="2735263"/>
            <a:ext cx="314325" cy="0"/>
          </a:xfrm>
          <a:prstGeom prst="line">
            <a:avLst/>
          </a:prstGeom>
          <a:noFill/>
          <a:ln w="63500">
            <a:solidFill>
              <a:srgbClr val="62C2F8"/>
            </a:solidFill>
            <a:round/>
            <a:headEnd/>
            <a:tailEnd/>
          </a:ln>
        </p:spPr>
        <p:txBody>
          <a:bodyPr/>
          <a:lstStyle/>
          <a:p>
            <a:endParaRPr lang="en-US"/>
          </a:p>
        </p:txBody>
      </p:sp>
      <p:sp>
        <p:nvSpPr>
          <p:cNvPr id="145438" name="Line 30"/>
          <p:cNvSpPr>
            <a:spLocks noChangeShapeType="1"/>
          </p:cNvSpPr>
          <p:nvPr/>
        </p:nvSpPr>
        <p:spPr bwMode="auto">
          <a:xfrm>
            <a:off x="1163638" y="3673475"/>
            <a:ext cx="795337" cy="1588"/>
          </a:xfrm>
          <a:prstGeom prst="line">
            <a:avLst/>
          </a:prstGeom>
          <a:noFill/>
          <a:ln w="254000">
            <a:solidFill>
              <a:srgbClr val="93E50D"/>
            </a:solidFill>
            <a:round/>
            <a:headEnd/>
            <a:tailEnd/>
          </a:ln>
        </p:spPr>
        <p:txBody>
          <a:bodyPr/>
          <a:lstStyle/>
          <a:p>
            <a:endParaRPr lang="en-US"/>
          </a:p>
        </p:txBody>
      </p:sp>
      <p:sp>
        <p:nvSpPr>
          <p:cNvPr id="145439" name="Line 31"/>
          <p:cNvSpPr>
            <a:spLocks noChangeShapeType="1"/>
          </p:cNvSpPr>
          <p:nvPr/>
        </p:nvSpPr>
        <p:spPr bwMode="auto">
          <a:xfrm>
            <a:off x="2163763" y="3673475"/>
            <a:ext cx="1303337" cy="1588"/>
          </a:xfrm>
          <a:prstGeom prst="line">
            <a:avLst/>
          </a:prstGeom>
          <a:noFill/>
          <a:ln w="254000">
            <a:solidFill>
              <a:srgbClr val="93E50D"/>
            </a:solidFill>
            <a:round/>
            <a:headEnd/>
            <a:tailEnd/>
          </a:ln>
        </p:spPr>
        <p:txBody>
          <a:bodyPr/>
          <a:lstStyle/>
          <a:p>
            <a:endParaRPr lang="en-US"/>
          </a:p>
        </p:txBody>
      </p:sp>
      <p:sp>
        <p:nvSpPr>
          <p:cNvPr id="145440" name="Line 32"/>
          <p:cNvSpPr>
            <a:spLocks noChangeShapeType="1"/>
          </p:cNvSpPr>
          <p:nvPr/>
        </p:nvSpPr>
        <p:spPr bwMode="auto">
          <a:xfrm>
            <a:off x="1163638" y="3957638"/>
            <a:ext cx="795337" cy="1587"/>
          </a:xfrm>
          <a:prstGeom prst="line">
            <a:avLst/>
          </a:prstGeom>
          <a:noFill/>
          <a:ln w="254000">
            <a:solidFill>
              <a:srgbClr val="93E50D"/>
            </a:solidFill>
            <a:round/>
            <a:headEnd/>
            <a:tailEnd/>
          </a:ln>
        </p:spPr>
        <p:txBody>
          <a:bodyPr/>
          <a:lstStyle/>
          <a:p>
            <a:endParaRPr lang="en-US"/>
          </a:p>
        </p:txBody>
      </p:sp>
      <p:sp>
        <p:nvSpPr>
          <p:cNvPr id="145441" name="Line 33"/>
          <p:cNvSpPr>
            <a:spLocks noChangeShapeType="1"/>
          </p:cNvSpPr>
          <p:nvPr/>
        </p:nvSpPr>
        <p:spPr bwMode="auto">
          <a:xfrm>
            <a:off x="2163763" y="3957638"/>
            <a:ext cx="1273175" cy="3175"/>
          </a:xfrm>
          <a:prstGeom prst="line">
            <a:avLst/>
          </a:prstGeom>
          <a:noFill/>
          <a:ln w="254000">
            <a:solidFill>
              <a:srgbClr val="93E50D"/>
            </a:solidFill>
            <a:round/>
            <a:headEnd/>
            <a:tailEnd/>
          </a:ln>
        </p:spPr>
        <p:txBody>
          <a:bodyPr/>
          <a:lstStyle/>
          <a:p>
            <a:endParaRPr lang="en-US"/>
          </a:p>
        </p:txBody>
      </p:sp>
      <p:sp>
        <p:nvSpPr>
          <p:cNvPr id="145442" name="Oval 34"/>
          <p:cNvSpPr>
            <a:spLocks/>
          </p:cNvSpPr>
          <p:nvPr/>
        </p:nvSpPr>
        <p:spPr bwMode="auto">
          <a:xfrm>
            <a:off x="1938338" y="3697288"/>
            <a:ext cx="244475" cy="241300"/>
          </a:xfrm>
          <a:prstGeom prst="ellipse">
            <a:avLst/>
          </a:prstGeom>
          <a:solidFill>
            <a:srgbClr val="93E50D"/>
          </a:solidFill>
          <a:ln w="9525">
            <a:solidFill>
              <a:srgbClr val="93E50D"/>
            </a:solidFill>
            <a:round/>
            <a:headEnd/>
            <a:tailEnd/>
          </a:ln>
        </p:spPr>
        <p:txBody>
          <a:bodyPr lIns="0" tIns="0" rIns="0" bIns="0"/>
          <a:lstStyle/>
          <a:p>
            <a:endParaRPr lang="en-US"/>
          </a:p>
        </p:txBody>
      </p:sp>
      <p:sp>
        <p:nvSpPr>
          <p:cNvPr id="145443" name="Line 35"/>
          <p:cNvSpPr>
            <a:spLocks noChangeShapeType="1"/>
          </p:cNvSpPr>
          <p:nvPr/>
        </p:nvSpPr>
        <p:spPr bwMode="auto">
          <a:xfrm>
            <a:off x="1285875" y="4143375"/>
            <a:ext cx="312738" cy="1588"/>
          </a:xfrm>
          <a:prstGeom prst="line">
            <a:avLst/>
          </a:prstGeom>
          <a:noFill/>
          <a:ln w="63500">
            <a:solidFill>
              <a:srgbClr val="93E50D"/>
            </a:solidFill>
            <a:round/>
            <a:headEnd/>
            <a:tailEnd/>
          </a:ln>
        </p:spPr>
        <p:txBody>
          <a:bodyPr/>
          <a:lstStyle/>
          <a:p>
            <a:endParaRPr lang="en-US"/>
          </a:p>
        </p:txBody>
      </p:sp>
      <p:sp>
        <p:nvSpPr>
          <p:cNvPr id="145444" name="Line 36"/>
          <p:cNvSpPr>
            <a:spLocks noChangeShapeType="1"/>
          </p:cNvSpPr>
          <p:nvPr/>
        </p:nvSpPr>
        <p:spPr bwMode="auto">
          <a:xfrm>
            <a:off x="1393825" y="4244975"/>
            <a:ext cx="311150" cy="1588"/>
          </a:xfrm>
          <a:prstGeom prst="line">
            <a:avLst/>
          </a:prstGeom>
          <a:noFill/>
          <a:ln w="63500">
            <a:solidFill>
              <a:srgbClr val="93E50D"/>
            </a:solidFill>
            <a:round/>
            <a:headEnd/>
            <a:tailEnd/>
          </a:ln>
        </p:spPr>
        <p:txBody>
          <a:bodyPr/>
          <a:lstStyle/>
          <a:p>
            <a:endParaRPr lang="en-US"/>
          </a:p>
        </p:txBody>
      </p:sp>
      <p:sp>
        <p:nvSpPr>
          <p:cNvPr id="145445" name="Line 37"/>
          <p:cNvSpPr>
            <a:spLocks noChangeShapeType="1"/>
          </p:cNvSpPr>
          <p:nvPr/>
        </p:nvSpPr>
        <p:spPr bwMode="auto">
          <a:xfrm>
            <a:off x="1374775" y="4346575"/>
            <a:ext cx="312738" cy="1588"/>
          </a:xfrm>
          <a:prstGeom prst="line">
            <a:avLst/>
          </a:prstGeom>
          <a:noFill/>
          <a:ln w="63500">
            <a:solidFill>
              <a:srgbClr val="93E50D"/>
            </a:solidFill>
            <a:round/>
            <a:headEnd/>
            <a:tailEnd/>
          </a:ln>
        </p:spPr>
        <p:txBody>
          <a:bodyPr/>
          <a:lstStyle/>
          <a:p>
            <a:endParaRPr lang="en-US"/>
          </a:p>
        </p:txBody>
      </p:sp>
      <p:sp>
        <p:nvSpPr>
          <p:cNvPr id="145446" name="Line 38"/>
          <p:cNvSpPr>
            <a:spLocks noChangeShapeType="1"/>
          </p:cNvSpPr>
          <p:nvPr/>
        </p:nvSpPr>
        <p:spPr bwMode="auto">
          <a:xfrm>
            <a:off x="1633538" y="4156075"/>
            <a:ext cx="312737" cy="1588"/>
          </a:xfrm>
          <a:prstGeom prst="line">
            <a:avLst/>
          </a:prstGeom>
          <a:noFill/>
          <a:ln w="63500">
            <a:solidFill>
              <a:srgbClr val="93E50D"/>
            </a:solidFill>
            <a:round/>
            <a:headEnd/>
            <a:tailEnd/>
          </a:ln>
        </p:spPr>
        <p:txBody>
          <a:bodyPr/>
          <a:lstStyle/>
          <a:p>
            <a:endParaRPr lang="en-US"/>
          </a:p>
        </p:txBody>
      </p:sp>
      <p:sp>
        <p:nvSpPr>
          <p:cNvPr id="145447" name="Line 39"/>
          <p:cNvSpPr>
            <a:spLocks noChangeShapeType="1"/>
          </p:cNvSpPr>
          <p:nvPr/>
        </p:nvSpPr>
        <p:spPr bwMode="auto">
          <a:xfrm>
            <a:off x="1616075" y="4460875"/>
            <a:ext cx="312738" cy="1588"/>
          </a:xfrm>
          <a:prstGeom prst="line">
            <a:avLst/>
          </a:prstGeom>
          <a:noFill/>
          <a:ln w="63500">
            <a:solidFill>
              <a:srgbClr val="93E50D"/>
            </a:solidFill>
            <a:round/>
            <a:headEnd/>
            <a:tailEnd/>
          </a:ln>
        </p:spPr>
        <p:txBody>
          <a:bodyPr/>
          <a:lstStyle/>
          <a:p>
            <a:endParaRPr lang="en-US"/>
          </a:p>
        </p:txBody>
      </p:sp>
      <p:sp>
        <p:nvSpPr>
          <p:cNvPr id="145448" name="Line 40"/>
          <p:cNvSpPr>
            <a:spLocks noChangeShapeType="1"/>
          </p:cNvSpPr>
          <p:nvPr/>
        </p:nvSpPr>
        <p:spPr bwMode="auto">
          <a:xfrm>
            <a:off x="1438275" y="4562475"/>
            <a:ext cx="312738" cy="1588"/>
          </a:xfrm>
          <a:prstGeom prst="line">
            <a:avLst/>
          </a:prstGeom>
          <a:noFill/>
          <a:ln w="63500">
            <a:solidFill>
              <a:srgbClr val="93E50D"/>
            </a:solidFill>
            <a:round/>
            <a:headEnd/>
            <a:tailEnd/>
          </a:ln>
        </p:spPr>
        <p:txBody>
          <a:bodyPr/>
          <a:lstStyle/>
          <a:p>
            <a:endParaRPr lang="en-US"/>
          </a:p>
        </p:txBody>
      </p:sp>
      <p:sp>
        <p:nvSpPr>
          <p:cNvPr id="145449" name="Line 41"/>
          <p:cNvSpPr>
            <a:spLocks noChangeShapeType="1"/>
          </p:cNvSpPr>
          <p:nvPr/>
        </p:nvSpPr>
        <p:spPr bwMode="auto">
          <a:xfrm>
            <a:off x="1231900" y="4460875"/>
            <a:ext cx="312738" cy="1588"/>
          </a:xfrm>
          <a:prstGeom prst="line">
            <a:avLst/>
          </a:prstGeom>
          <a:noFill/>
          <a:ln w="63500">
            <a:solidFill>
              <a:srgbClr val="93E50D"/>
            </a:solidFill>
            <a:round/>
            <a:headEnd/>
            <a:tailEnd/>
          </a:ln>
        </p:spPr>
        <p:txBody>
          <a:bodyPr/>
          <a:lstStyle/>
          <a:p>
            <a:endParaRPr lang="en-US"/>
          </a:p>
        </p:txBody>
      </p:sp>
      <p:sp>
        <p:nvSpPr>
          <p:cNvPr id="145450" name="Line 42"/>
          <p:cNvSpPr>
            <a:spLocks noChangeShapeType="1"/>
          </p:cNvSpPr>
          <p:nvPr/>
        </p:nvSpPr>
        <p:spPr bwMode="auto">
          <a:xfrm>
            <a:off x="2286000" y="4156075"/>
            <a:ext cx="312738" cy="1588"/>
          </a:xfrm>
          <a:prstGeom prst="line">
            <a:avLst/>
          </a:prstGeom>
          <a:noFill/>
          <a:ln w="63500">
            <a:solidFill>
              <a:srgbClr val="93E50D"/>
            </a:solidFill>
            <a:round/>
            <a:headEnd/>
            <a:tailEnd/>
          </a:ln>
        </p:spPr>
        <p:txBody>
          <a:bodyPr/>
          <a:lstStyle/>
          <a:p>
            <a:endParaRPr lang="en-US"/>
          </a:p>
        </p:txBody>
      </p:sp>
      <p:sp>
        <p:nvSpPr>
          <p:cNvPr id="145451" name="Line 43"/>
          <p:cNvSpPr>
            <a:spLocks noChangeShapeType="1"/>
          </p:cNvSpPr>
          <p:nvPr/>
        </p:nvSpPr>
        <p:spPr bwMode="auto">
          <a:xfrm>
            <a:off x="2322513" y="4244975"/>
            <a:ext cx="311150" cy="1588"/>
          </a:xfrm>
          <a:prstGeom prst="line">
            <a:avLst/>
          </a:prstGeom>
          <a:noFill/>
          <a:ln w="63500">
            <a:solidFill>
              <a:srgbClr val="93E50D"/>
            </a:solidFill>
            <a:round/>
            <a:headEnd/>
            <a:tailEnd/>
          </a:ln>
        </p:spPr>
        <p:txBody>
          <a:bodyPr/>
          <a:lstStyle/>
          <a:p>
            <a:endParaRPr lang="en-US"/>
          </a:p>
        </p:txBody>
      </p:sp>
      <p:sp>
        <p:nvSpPr>
          <p:cNvPr id="145452" name="Line 44"/>
          <p:cNvSpPr>
            <a:spLocks noChangeShapeType="1"/>
          </p:cNvSpPr>
          <p:nvPr/>
        </p:nvSpPr>
        <p:spPr bwMode="auto">
          <a:xfrm>
            <a:off x="2224088" y="4333875"/>
            <a:ext cx="312737" cy="3175"/>
          </a:xfrm>
          <a:prstGeom prst="line">
            <a:avLst/>
          </a:prstGeom>
          <a:noFill/>
          <a:ln w="63500">
            <a:solidFill>
              <a:srgbClr val="93E50D"/>
            </a:solidFill>
            <a:round/>
            <a:headEnd/>
            <a:tailEnd/>
          </a:ln>
        </p:spPr>
        <p:txBody>
          <a:bodyPr/>
          <a:lstStyle/>
          <a:p>
            <a:endParaRPr lang="en-US"/>
          </a:p>
        </p:txBody>
      </p:sp>
      <p:sp>
        <p:nvSpPr>
          <p:cNvPr id="145453" name="Line 45"/>
          <p:cNvSpPr>
            <a:spLocks noChangeShapeType="1"/>
          </p:cNvSpPr>
          <p:nvPr/>
        </p:nvSpPr>
        <p:spPr bwMode="auto">
          <a:xfrm>
            <a:off x="2625725" y="4143375"/>
            <a:ext cx="312738" cy="1588"/>
          </a:xfrm>
          <a:prstGeom prst="line">
            <a:avLst/>
          </a:prstGeom>
          <a:noFill/>
          <a:ln w="63500">
            <a:solidFill>
              <a:srgbClr val="93E50D"/>
            </a:solidFill>
            <a:round/>
            <a:headEnd/>
            <a:tailEnd/>
          </a:ln>
        </p:spPr>
        <p:txBody>
          <a:bodyPr/>
          <a:lstStyle/>
          <a:p>
            <a:endParaRPr lang="en-US"/>
          </a:p>
        </p:txBody>
      </p:sp>
      <p:sp>
        <p:nvSpPr>
          <p:cNvPr id="145454" name="Line 46"/>
          <p:cNvSpPr>
            <a:spLocks noChangeShapeType="1"/>
          </p:cNvSpPr>
          <p:nvPr/>
        </p:nvSpPr>
        <p:spPr bwMode="auto">
          <a:xfrm>
            <a:off x="3197225" y="4143375"/>
            <a:ext cx="312738" cy="1588"/>
          </a:xfrm>
          <a:prstGeom prst="line">
            <a:avLst/>
          </a:prstGeom>
          <a:noFill/>
          <a:ln w="63500">
            <a:solidFill>
              <a:srgbClr val="93E50D"/>
            </a:solidFill>
            <a:round/>
            <a:headEnd/>
            <a:tailEnd/>
          </a:ln>
        </p:spPr>
        <p:txBody>
          <a:bodyPr/>
          <a:lstStyle/>
          <a:p>
            <a:endParaRPr lang="en-US"/>
          </a:p>
        </p:txBody>
      </p:sp>
      <p:sp>
        <p:nvSpPr>
          <p:cNvPr id="145455" name="Line 47"/>
          <p:cNvSpPr>
            <a:spLocks noChangeShapeType="1"/>
          </p:cNvSpPr>
          <p:nvPr/>
        </p:nvSpPr>
        <p:spPr bwMode="auto">
          <a:xfrm>
            <a:off x="2919413" y="4244975"/>
            <a:ext cx="312737" cy="1588"/>
          </a:xfrm>
          <a:prstGeom prst="line">
            <a:avLst/>
          </a:prstGeom>
          <a:noFill/>
          <a:ln w="63500">
            <a:solidFill>
              <a:srgbClr val="93E50D"/>
            </a:solidFill>
            <a:round/>
            <a:headEnd/>
            <a:tailEnd/>
          </a:ln>
        </p:spPr>
        <p:txBody>
          <a:bodyPr/>
          <a:lstStyle/>
          <a:p>
            <a:endParaRPr lang="en-US"/>
          </a:p>
        </p:txBody>
      </p:sp>
      <p:sp>
        <p:nvSpPr>
          <p:cNvPr id="145456" name="Line 48"/>
          <p:cNvSpPr>
            <a:spLocks noChangeShapeType="1"/>
          </p:cNvSpPr>
          <p:nvPr/>
        </p:nvSpPr>
        <p:spPr bwMode="auto">
          <a:xfrm>
            <a:off x="2732088" y="4333875"/>
            <a:ext cx="312737" cy="3175"/>
          </a:xfrm>
          <a:prstGeom prst="line">
            <a:avLst/>
          </a:prstGeom>
          <a:noFill/>
          <a:ln w="63500">
            <a:solidFill>
              <a:srgbClr val="93E50D"/>
            </a:solidFill>
            <a:round/>
            <a:headEnd/>
            <a:tailEnd/>
          </a:ln>
        </p:spPr>
        <p:txBody>
          <a:bodyPr/>
          <a:lstStyle/>
          <a:p>
            <a:endParaRPr lang="en-US"/>
          </a:p>
        </p:txBody>
      </p:sp>
      <p:sp>
        <p:nvSpPr>
          <p:cNvPr id="145457" name="Line 49"/>
          <p:cNvSpPr>
            <a:spLocks noChangeShapeType="1"/>
          </p:cNvSpPr>
          <p:nvPr/>
        </p:nvSpPr>
        <p:spPr bwMode="auto">
          <a:xfrm>
            <a:off x="2366963" y="4422775"/>
            <a:ext cx="312737" cy="1588"/>
          </a:xfrm>
          <a:prstGeom prst="line">
            <a:avLst/>
          </a:prstGeom>
          <a:noFill/>
          <a:ln w="63500">
            <a:solidFill>
              <a:srgbClr val="93E50D"/>
            </a:solidFill>
            <a:round/>
            <a:headEnd/>
            <a:tailEnd/>
          </a:ln>
        </p:spPr>
        <p:txBody>
          <a:bodyPr/>
          <a:lstStyle/>
          <a:p>
            <a:endParaRPr lang="en-US"/>
          </a:p>
        </p:txBody>
      </p:sp>
      <p:sp>
        <p:nvSpPr>
          <p:cNvPr id="145458" name="Line 50"/>
          <p:cNvSpPr>
            <a:spLocks noChangeShapeType="1"/>
          </p:cNvSpPr>
          <p:nvPr/>
        </p:nvSpPr>
        <p:spPr bwMode="auto">
          <a:xfrm>
            <a:off x="2446338" y="4511675"/>
            <a:ext cx="312737" cy="1588"/>
          </a:xfrm>
          <a:prstGeom prst="line">
            <a:avLst/>
          </a:prstGeom>
          <a:noFill/>
          <a:ln w="63500">
            <a:solidFill>
              <a:srgbClr val="93E50D"/>
            </a:solidFill>
            <a:round/>
            <a:headEnd/>
            <a:tailEnd/>
          </a:ln>
        </p:spPr>
        <p:txBody>
          <a:bodyPr/>
          <a:lstStyle/>
          <a:p>
            <a:endParaRPr lang="en-US"/>
          </a:p>
        </p:txBody>
      </p:sp>
      <p:sp>
        <p:nvSpPr>
          <p:cNvPr id="145459" name="Line 51"/>
          <p:cNvSpPr>
            <a:spLocks noChangeShapeType="1"/>
          </p:cNvSpPr>
          <p:nvPr/>
        </p:nvSpPr>
        <p:spPr bwMode="auto">
          <a:xfrm>
            <a:off x="1438275" y="4676775"/>
            <a:ext cx="312738" cy="3175"/>
          </a:xfrm>
          <a:prstGeom prst="line">
            <a:avLst/>
          </a:prstGeom>
          <a:noFill/>
          <a:ln w="63500">
            <a:solidFill>
              <a:srgbClr val="93E50D"/>
            </a:solidFill>
            <a:round/>
            <a:headEnd/>
            <a:tailEnd/>
          </a:ln>
        </p:spPr>
        <p:txBody>
          <a:bodyPr/>
          <a:lstStyle/>
          <a:p>
            <a:endParaRPr lang="en-US"/>
          </a:p>
        </p:txBody>
      </p:sp>
      <p:sp>
        <p:nvSpPr>
          <p:cNvPr id="145460" name="Line 52"/>
          <p:cNvSpPr>
            <a:spLocks noChangeShapeType="1"/>
          </p:cNvSpPr>
          <p:nvPr/>
        </p:nvSpPr>
        <p:spPr bwMode="auto">
          <a:xfrm>
            <a:off x="2847975" y="4511675"/>
            <a:ext cx="314325" cy="1588"/>
          </a:xfrm>
          <a:prstGeom prst="line">
            <a:avLst/>
          </a:prstGeom>
          <a:noFill/>
          <a:ln w="63500">
            <a:solidFill>
              <a:srgbClr val="93E50D"/>
            </a:solidFill>
            <a:round/>
            <a:headEnd/>
            <a:tailEnd/>
          </a:ln>
        </p:spPr>
        <p:txBody>
          <a:bodyPr/>
          <a:lstStyle/>
          <a:p>
            <a:endParaRPr lang="en-US"/>
          </a:p>
        </p:txBody>
      </p:sp>
      <p:sp>
        <p:nvSpPr>
          <p:cNvPr id="145461" name="Line 53"/>
          <p:cNvSpPr>
            <a:spLocks noChangeShapeType="1"/>
          </p:cNvSpPr>
          <p:nvPr/>
        </p:nvSpPr>
        <p:spPr bwMode="auto">
          <a:xfrm>
            <a:off x="2874963" y="4691063"/>
            <a:ext cx="311150" cy="0"/>
          </a:xfrm>
          <a:prstGeom prst="line">
            <a:avLst/>
          </a:prstGeom>
          <a:noFill/>
          <a:ln w="63500">
            <a:solidFill>
              <a:srgbClr val="93E50D"/>
            </a:solidFill>
            <a:round/>
            <a:headEnd/>
            <a:tailEnd/>
          </a:ln>
        </p:spPr>
        <p:txBody>
          <a:bodyPr/>
          <a:lstStyle/>
          <a:p>
            <a:endParaRPr lang="en-US"/>
          </a:p>
        </p:txBody>
      </p:sp>
      <p:sp>
        <p:nvSpPr>
          <p:cNvPr id="145462" name="Line 54"/>
          <p:cNvSpPr>
            <a:spLocks noChangeShapeType="1"/>
          </p:cNvSpPr>
          <p:nvPr/>
        </p:nvSpPr>
        <p:spPr bwMode="auto">
          <a:xfrm>
            <a:off x="2697163" y="4422775"/>
            <a:ext cx="312737" cy="1588"/>
          </a:xfrm>
          <a:prstGeom prst="line">
            <a:avLst/>
          </a:prstGeom>
          <a:noFill/>
          <a:ln w="63500">
            <a:solidFill>
              <a:srgbClr val="93E50D"/>
            </a:solidFill>
            <a:round/>
            <a:headEnd/>
            <a:tailEnd/>
          </a:ln>
        </p:spPr>
        <p:txBody>
          <a:bodyPr/>
          <a:lstStyle/>
          <a:p>
            <a:endParaRPr lang="en-US"/>
          </a:p>
        </p:txBody>
      </p:sp>
      <p:sp>
        <p:nvSpPr>
          <p:cNvPr id="145463" name="Line 55"/>
          <p:cNvSpPr>
            <a:spLocks noChangeShapeType="1"/>
          </p:cNvSpPr>
          <p:nvPr/>
        </p:nvSpPr>
        <p:spPr bwMode="auto">
          <a:xfrm>
            <a:off x="1354138" y="5164138"/>
            <a:ext cx="606425" cy="6350"/>
          </a:xfrm>
          <a:prstGeom prst="line">
            <a:avLst/>
          </a:prstGeom>
          <a:noFill/>
          <a:ln w="254000">
            <a:solidFill>
              <a:srgbClr val="FF0000"/>
            </a:solidFill>
            <a:round/>
            <a:headEnd/>
            <a:tailEnd/>
          </a:ln>
        </p:spPr>
        <p:txBody>
          <a:bodyPr/>
          <a:lstStyle/>
          <a:p>
            <a:endParaRPr lang="en-US"/>
          </a:p>
        </p:txBody>
      </p:sp>
      <p:sp>
        <p:nvSpPr>
          <p:cNvPr id="145464" name="Line 56"/>
          <p:cNvSpPr>
            <a:spLocks noChangeShapeType="1"/>
          </p:cNvSpPr>
          <p:nvPr/>
        </p:nvSpPr>
        <p:spPr bwMode="auto">
          <a:xfrm rot="10800000" flipH="1">
            <a:off x="2166938" y="5164138"/>
            <a:ext cx="441325" cy="3175"/>
          </a:xfrm>
          <a:prstGeom prst="line">
            <a:avLst/>
          </a:prstGeom>
          <a:noFill/>
          <a:ln w="254000">
            <a:solidFill>
              <a:srgbClr val="FF0000"/>
            </a:solidFill>
            <a:round/>
            <a:headEnd/>
            <a:tailEnd/>
          </a:ln>
        </p:spPr>
        <p:txBody>
          <a:bodyPr/>
          <a:lstStyle/>
          <a:p>
            <a:endParaRPr lang="en-US"/>
          </a:p>
        </p:txBody>
      </p:sp>
      <p:sp>
        <p:nvSpPr>
          <p:cNvPr id="145465" name="Line 57"/>
          <p:cNvSpPr>
            <a:spLocks noChangeShapeType="1"/>
          </p:cNvSpPr>
          <p:nvPr/>
        </p:nvSpPr>
        <p:spPr bwMode="auto">
          <a:xfrm>
            <a:off x="1336675" y="5451475"/>
            <a:ext cx="627063" cy="1588"/>
          </a:xfrm>
          <a:prstGeom prst="line">
            <a:avLst/>
          </a:prstGeom>
          <a:noFill/>
          <a:ln w="254000">
            <a:solidFill>
              <a:srgbClr val="FF0000"/>
            </a:solidFill>
            <a:round/>
            <a:headEnd/>
            <a:tailEnd/>
          </a:ln>
        </p:spPr>
        <p:txBody>
          <a:bodyPr/>
          <a:lstStyle/>
          <a:p>
            <a:endParaRPr lang="en-US"/>
          </a:p>
        </p:txBody>
      </p:sp>
      <p:sp>
        <p:nvSpPr>
          <p:cNvPr id="145466" name="Line 58"/>
          <p:cNvSpPr>
            <a:spLocks noChangeShapeType="1"/>
          </p:cNvSpPr>
          <p:nvPr/>
        </p:nvSpPr>
        <p:spPr bwMode="auto">
          <a:xfrm>
            <a:off x="2166938" y="5451475"/>
            <a:ext cx="423862" cy="0"/>
          </a:xfrm>
          <a:prstGeom prst="line">
            <a:avLst/>
          </a:prstGeom>
          <a:noFill/>
          <a:ln w="254000">
            <a:solidFill>
              <a:srgbClr val="FF0000"/>
            </a:solidFill>
            <a:round/>
            <a:headEnd/>
            <a:tailEnd/>
          </a:ln>
        </p:spPr>
        <p:txBody>
          <a:bodyPr/>
          <a:lstStyle/>
          <a:p>
            <a:endParaRPr lang="en-US"/>
          </a:p>
        </p:txBody>
      </p:sp>
      <p:sp>
        <p:nvSpPr>
          <p:cNvPr id="145467" name="Oval 59"/>
          <p:cNvSpPr>
            <a:spLocks/>
          </p:cNvSpPr>
          <p:nvPr/>
        </p:nvSpPr>
        <p:spPr bwMode="auto">
          <a:xfrm>
            <a:off x="1946275" y="5189538"/>
            <a:ext cx="244475" cy="241300"/>
          </a:xfrm>
          <a:prstGeom prst="ellipse">
            <a:avLst/>
          </a:prstGeom>
          <a:solidFill>
            <a:srgbClr val="FF0000"/>
          </a:solidFill>
          <a:ln w="9525">
            <a:solidFill>
              <a:srgbClr val="FF0000"/>
            </a:solidFill>
            <a:round/>
            <a:headEnd/>
            <a:tailEnd/>
          </a:ln>
        </p:spPr>
        <p:txBody>
          <a:bodyPr lIns="0" tIns="0" rIns="0" bIns="0"/>
          <a:lstStyle/>
          <a:p>
            <a:endParaRPr lang="en-US"/>
          </a:p>
        </p:txBody>
      </p:sp>
      <p:sp>
        <p:nvSpPr>
          <p:cNvPr id="145468" name="Line 60"/>
          <p:cNvSpPr>
            <a:spLocks noChangeShapeType="1"/>
          </p:cNvSpPr>
          <p:nvPr/>
        </p:nvSpPr>
        <p:spPr bwMode="auto">
          <a:xfrm>
            <a:off x="1285875" y="5634038"/>
            <a:ext cx="314325" cy="1587"/>
          </a:xfrm>
          <a:prstGeom prst="line">
            <a:avLst/>
          </a:prstGeom>
          <a:noFill/>
          <a:ln w="63500">
            <a:solidFill>
              <a:srgbClr val="FF0000"/>
            </a:solidFill>
            <a:round/>
            <a:headEnd/>
            <a:tailEnd/>
          </a:ln>
        </p:spPr>
        <p:txBody>
          <a:bodyPr/>
          <a:lstStyle/>
          <a:p>
            <a:endParaRPr lang="en-US"/>
          </a:p>
        </p:txBody>
      </p:sp>
      <p:sp>
        <p:nvSpPr>
          <p:cNvPr id="145469" name="Line 61"/>
          <p:cNvSpPr>
            <a:spLocks noChangeShapeType="1"/>
          </p:cNvSpPr>
          <p:nvPr/>
        </p:nvSpPr>
        <p:spPr bwMode="auto">
          <a:xfrm>
            <a:off x="1400175" y="5741988"/>
            <a:ext cx="314325" cy="1587"/>
          </a:xfrm>
          <a:prstGeom prst="line">
            <a:avLst/>
          </a:prstGeom>
          <a:noFill/>
          <a:ln w="63500">
            <a:solidFill>
              <a:srgbClr val="FF0000"/>
            </a:solidFill>
            <a:round/>
            <a:headEnd/>
            <a:tailEnd/>
          </a:ln>
        </p:spPr>
        <p:txBody>
          <a:bodyPr/>
          <a:lstStyle/>
          <a:p>
            <a:endParaRPr lang="en-US"/>
          </a:p>
        </p:txBody>
      </p:sp>
      <p:sp>
        <p:nvSpPr>
          <p:cNvPr id="145470" name="Line 62"/>
          <p:cNvSpPr>
            <a:spLocks noChangeShapeType="1"/>
          </p:cNvSpPr>
          <p:nvPr/>
        </p:nvSpPr>
        <p:spPr bwMode="auto">
          <a:xfrm>
            <a:off x="1374775" y="5840413"/>
            <a:ext cx="314325" cy="0"/>
          </a:xfrm>
          <a:prstGeom prst="line">
            <a:avLst/>
          </a:prstGeom>
          <a:noFill/>
          <a:ln w="63500">
            <a:solidFill>
              <a:srgbClr val="FF0000"/>
            </a:solidFill>
            <a:round/>
            <a:headEnd/>
            <a:tailEnd/>
          </a:ln>
        </p:spPr>
        <p:txBody>
          <a:bodyPr/>
          <a:lstStyle/>
          <a:p>
            <a:endParaRPr lang="en-US"/>
          </a:p>
        </p:txBody>
      </p:sp>
      <p:sp>
        <p:nvSpPr>
          <p:cNvPr id="145471" name="Line 63"/>
          <p:cNvSpPr>
            <a:spLocks noChangeShapeType="1"/>
          </p:cNvSpPr>
          <p:nvPr/>
        </p:nvSpPr>
        <p:spPr bwMode="auto">
          <a:xfrm>
            <a:off x="1641475" y="5653088"/>
            <a:ext cx="314325" cy="0"/>
          </a:xfrm>
          <a:prstGeom prst="line">
            <a:avLst/>
          </a:prstGeom>
          <a:noFill/>
          <a:ln w="63500">
            <a:solidFill>
              <a:srgbClr val="FF0000"/>
            </a:solidFill>
            <a:round/>
            <a:headEnd/>
            <a:tailEnd/>
          </a:ln>
        </p:spPr>
        <p:txBody>
          <a:bodyPr/>
          <a:lstStyle/>
          <a:p>
            <a:endParaRPr lang="en-US"/>
          </a:p>
        </p:txBody>
      </p:sp>
      <p:sp>
        <p:nvSpPr>
          <p:cNvPr id="145472" name="Line 64"/>
          <p:cNvSpPr>
            <a:spLocks noChangeShapeType="1"/>
          </p:cNvSpPr>
          <p:nvPr/>
        </p:nvSpPr>
        <p:spPr bwMode="auto">
          <a:xfrm>
            <a:off x="1616075" y="5956300"/>
            <a:ext cx="314325" cy="1588"/>
          </a:xfrm>
          <a:prstGeom prst="line">
            <a:avLst/>
          </a:prstGeom>
          <a:noFill/>
          <a:ln w="63500">
            <a:solidFill>
              <a:srgbClr val="FF0000"/>
            </a:solidFill>
            <a:round/>
            <a:headEnd/>
            <a:tailEnd/>
          </a:ln>
        </p:spPr>
        <p:txBody>
          <a:bodyPr/>
          <a:lstStyle/>
          <a:p>
            <a:endParaRPr lang="en-US"/>
          </a:p>
        </p:txBody>
      </p:sp>
      <p:sp>
        <p:nvSpPr>
          <p:cNvPr id="145473" name="Line 65"/>
          <p:cNvSpPr>
            <a:spLocks noChangeShapeType="1"/>
          </p:cNvSpPr>
          <p:nvPr/>
        </p:nvSpPr>
        <p:spPr bwMode="auto">
          <a:xfrm>
            <a:off x="1438275" y="6054725"/>
            <a:ext cx="314325" cy="0"/>
          </a:xfrm>
          <a:prstGeom prst="line">
            <a:avLst/>
          </a:prstGeom>
          <a:noFill/>
          <a:ln w="63500">
            <a:solidFill>
              <a:srgbClr val="FF0000"/>
            </a:solidFill>
            <a:round/>
            <a:headEnd/>
            <a:tailEnd/>
          </a:ln>
        </p:spPr>
        <p:txBody>
          <a:bodyPr/>
          <a:lstStyle/>
          <a:p>
            <a:endParaRPr lang="en-US"/>
          </a:p>
        </p:txBody>
      </p:sp>
      <p:sp>
        <p:nvSpPr>
          <p:cNvPr id="145474" name="Line 66"/>
          <p:cNvSpPr>
            <a:spLocks noChangeShapeType="1"/>
          </p:cNvSpPr>
          <p:nvPr/>
        </p:nvSpPr>
        <p:spPr bwMode="auto">
          <a:xfrm>
            <a:off x="1235075" y="5956300"/>
            <a:ext cx="314325" cy="1588"/>
          </a:xfrm>
          <a:prstGeom prst="line">
            <a:avLst/>
          </a:prstGeom>
          <a:noFill/>
          <a:ln w="63500">
            <a:solidFill>
              <a:srgbClr val="FF0000"/>
            </a:solidFill>
            <a:round/>
            <a:headEnd/>
            <a:tailEnd/>
          </a:ln>
        </p:spPr>
        <p:txBody>
          <a:bodyPr/>
          <a:lstStyle/>
          <a:p>
            <a:endParaRPr lang="en-US"/>
          </a:p>
        </p:txBody>
      </p:sp>
      <p:sp>
        <p:nvSpPr>
          <p:cNvPr id="145475" name="Line 67"/>
          <p:cNvSpPr>
            <a:spLocks noChangeShapeType="1"/>
          </p:cNvSpPr>
          <p:nvPr/>
        </p:nvSpPr>
        <p:spPr bwMode="auto">
          <a:xfrm>
            <a:off x="2289175" y="5653088"/>
            <a:ext cx="314325" cy="0"/>
          </a:xfrm>
          <a:prstGeom prst="line">
            <a:avLst/>
          </a:prstGeom>
          <a:noFill/>
          <a:ln w="63500">
            <a:solidFill>
              <a:srgbClr val="FF0000"/>
            </a:solidFill>
            <a:round/>
            <a:headEnd/>
            <a:tailEnd/>
          </a:ln>
        </p:spPr>
        <p:txBody>
          <a:bodyPr/>
          <a:lstStyle/>
          <a:p>
            <a:endParaRPr lang="en-US"/>
          </a:p>
        </p:txBody>
      </p:sp>
      <p:sp>
        <p:nvSpPr>
          <p:cNvPr id="145476" name="Line 68"/>
          <p:cNvSpPr>
            <a:spLocks noChangeShapeType="1"/>
          </p:cNvSpPr>
          <p:nvPr/>
        </p:nvSpPr>
        <p:spPr bwMode="auto">
          <a:xfrm>
            <a:off x="2327275" y="5741988"/>
            <a:ext cx="314325" cy="1587"/>
          </a:xfrm>
          <a:prstGeom prst="line">
            <a:avLst/>
          </a:prstGeom>
          <a:noFill/>
          <a:ln w="63500">
            <a:solidFill>
              <a:srgbClr val="FF0000"/>
            </a:solidFill>
            <a:round/>
            <a:headEnd/>
            <a:tailEnd/>
          </a:ln>
        </p:spPr>
        <p:txBody>
          <a:bodyPr/>
          <a:lstStyle/>
          <a:p>
            <a:endParaRPr lang="en-US"/>
          </a:p>
        </p:txBody>
      </p:sp>
      <p:sp>
        <p:nvSpPr>
          <p:cNvPr id="145477" name="Line 69"/>
          <p:cNvSpPr>
            <a:spLocks noChangeShapeType="1"/>
          </p:cNvSpPr>
          <p:nvPr/>
        </p:nvSpPr>
        <p:spPr bwMode="auto">
          <a:xfrm>
            <a:off x="2225675" y="5830888"/>
            <a:ext cx="314325" cy="1587"/>
          </a:xfrm>
          <a:prstGeom prst="line">
            <a:avLst/>
          </a:prstGeom>
          <a:noFill/>
          <a:ln w="63500">
            <a:solidFill>
              <a:srgbClr val="FF0000"/>
            </a:solidFill>
            <a:round/>
            <a:headEnd/>
            <a:tailEnd/>
          </a:ln>
        </p:spPr>
        <p:txBody>
          <a:bodyPr/>
          <a:lstStyle/>
          <a:p>
            <a:endParaRPr lang="en-US"/>
          </a:p>
        </p:txBody>
      </p:sp>
      <p:sp>
        <p:nvSpPr>
          <p:cNvPr id="145478" name="Line 70"/>
          <p:cNvSpPr>
            <a:spLocks noChangeShapeType="1"/>
          </p:cNvSpPr>
          <p:nvPr/>
        </p:nvSpPr>
        <p:spPr bwMode="auto">
          <a:xfrm>
            <a:off x="2366963" y="5919788"/>
            <a:ext cx="312737" cy="1587"/>
          </a:xfrm>
          <a:prstGeom prst="line">
            <a:avLst/>
          </a:prstGeom>
          <a:noFill/>
          <a:ln w="63500">
            <a:solidFill>
              <a:srgbClr val="FF0000"/>
            </a:solidFill>
            <a:round/>
            <a:headEnd/>
            <a:tailEnd/>
          </a:ln>
        </p:spPr>
        <p:txBody>
          <a:bodyPr/>
          <a:lstStyle/>
          <a:p>
            <a:endParaRPr lang="en-US"/>
          </a:p>
        </p:txBody>
      </p:sp>
      <p:sp>
        <p:nvSpPr>
          <p:cNvPr id="145479" name="Line 71"/>
          <p:cNvSpPr>
            <a:spLocks noChangeShapeType="1"/>
          </p:cNvSpPr>
          <p:nvPr/>
        </p:nvSpPr>
        <p:spPr bwMode="auto">
          <a:xfrm>
            <a:off x="2454275" y="6010275"/>
            <a:ext cx="314325" cy="0"/>
          </a:xfrm>
          <a:prstGeom prst="line">
            <a:avLst/>
          </a:prstGeom>
          <a:noFill/>
          <a:ln w="63500">
            <a:solidFill>
              <a:srgbClr val="FF0000"/>
            </a:solidFill>
            <a:round/>
            <a:headEnd/>
            <a:tailEnd/>
          </a:ln>
        </p:spPr>
        <p:txBody>
          <a:bodyPr/>
          <a:lstStyle/>
          <a:p>
            <a:endParaRPr lang="en-US"/>
          </a:p>
        </p:txBody>
      </p:sp>
      <p:sp>
        <p:nvSpPr>
          <p:cNvPr id="145480" name="Line 72"/>
          <p:cNvSpPr>
            <a:spLocks noChangeShapeType="1"/>
          </p:cNvSpPr>
          <p:nvPr/>
        </p:nvSpPr>
        <p:spPr bwMode="auto">
          <a:xfrm>
            <a:off x="1438275" y="6170613"/>
            <a:ext cx="314325" cy="1587"/>
          </a:xfrm>
          <a:prstGeom prst="line">
            <a:avLst/>
          </a:prstGeom>
          <a:noFill/>
          <a:ln w="63500">
            <a:solidFill>
              <a:srgbClr val="FF0000"/>
            </a:solidFill>
            <a:round/>
            <a:headEnd/>
            <a:tailEnd/>
          </a:ln>
        </p:spPr>
        <p:txBody>
          <a:bodyPr/>
          <a:lstStyle/>
          <a:p>
            <a:endParaRPr lang="en-US"/>
          </a:p>
        </p:txBody>
      </p:sp>
      <p:sp>
        <p:nvSpPr>
          <p:cNvPr id="145481" name="Line 73"/>
          <p:cNvSpPr>
            <a:spLocks noChangeShapeType="1"/>
          </p:cNvSpPr>
          <p:nvPr/>
        </p:nvSpPr>
        <p:spPr bwMode="auto">
          <a:xfrm flipH="1">
            <a:off x="6251575" y="1984375"/>
            <a:ext cx="795338" cy="3175"/>
          </a:xfrm>
          <a:prstGeom prst="line">
            <a:avLst/>
          </a:prstGeom>
          <a:noFill/>
          <a:ln w="254000">
            <a:solidFill>
              <a:srgbClr val="FFFF00"/>
            </a:solidFill>
            <a:round/>
            <a:headEnd/>
            <a:tailEnd/>
          </a:ln>
        </p:spPr>
        <p:txBody>
          <a:bodyPr/>
          <a:lstStyle/>
          <a:p>
            <a:endParaRPr lang="en-US"/>
          </a:p>
        </p:txBody>
      </p:sp>
      <p:sp>
        <p:nvSpPr>
          <p:cNvPr id="145482" name="Line 74"/>
          <p:cNvSpPr>
            <a:spLocks noChangeShapeType="1"/>
          </p:cNvSpPr>
          <p:nvPr/>
        </p:nvSpPr>
        <p:spPr bwMode="auto">
          <a:xfrm flipH="1">
            <a:off x="4402138" y="1984375"/>
            <a:ext cx="1641475" cy="3175"/>
          </a:xfrm>
          <a:prstGeom prst="line">
            <a:avLst/>
          </a:prstGeom>
          <a:noFill/>
          <a:ln w="254000">
            <a:solidFill>
              <a:srgbClr val="FFFF00"/>
            </a:solidFill>
            <a:round/>
            <a:headEnd/>
            <a:tailEnd/>
          </a:ln>
        </p:spPr>
        <p:txBody>
          <a:bodyPr/>
          <a:lstStyle/>
          <a:p>
            <a:endParaRPr lang="en-US"/>
          </a:p>
        </p:txBody>
      </p:sp>
      <p:sp>
        <p:nvSpPr>
          <p:cNvPr id="145483" name="Line 75"/>
          <p:cNvSpPr>
            <a:spLocks noChangeShapeType="1"/>
          </p:cNvSpPr>
          <p:nvPr/>
        </p:nvSpPr>
        <p:spPr bwMode="auto">
          <a:xfrm flipH="1">
            <a:off x="6251575" y="2268538"/>
            <a:ext cx="795338" cy="1587"/>
          </a:xfrm>
          <a:prstGeom prst="line">
            <a:avLst/>
          </a:prstGeom>
          <a:noFill/>
          <a:ln w="254000">
            <a:solidFill>
              <a:srgbClr val="FFFF00"/>
            </a:solidFill>
            <a:round/>
            <a:headEnd/>
            <a:tailEnd/>
          </a:ln>
        </p:spPr>
        <p:txBody>
          <a:bodyPr/>
          <a:lstStyle/>
          <a:p>
            <a:endParaRPr lang="en-US"/>
          </a:p>
        </p:txBody>
      </p:sp>
      <p:sp>
        <p:nvSpPr>
          <p:cNvPr id="145484" name="Line 76"/>
          <p:cNvSpPr>
            <a:spLocks noChangeShapeType="1"/>
          </p:cNvSpPr>
          <p:nvPr/>
        </p:nvSpPr>
        <p:spPr bwMode="auto">
          <a:xfrm flipH="1">
            <a:off x="4402138" y="2268538"/>
            <a:ext cx="1641475" cy="1587"/>
          </a:xfrm>
          <a:prstGeom prst="line">
            <a:avLst/>
          </a:prstGeom>
          <a:noFill/>
          <a:ln w="254000">
            <a:solidFill>
              <a:srgbClr val="FFFF00"/>
            </a:solidFill>
            <a:round/>
            <a:headEnd/>
            <a:tailEnd/>
          </a:ln>
        </p:spPr>
        <p:txBody>
          <a:bodyPr/>
          <a:lstStyle/>
          <a:p>
            <a:endParaRPr lang="en-US"/>
          </a:p>
        </p:txBody>
      </p:sp>
      <p:sp>
        <p:nvSpPr>
          <p:cNvPr id="145485" name="Oval 77"/>
          <p:cNvSpPr>
            <a:spLocks/>
          </p:cNvSpPr>
          <p:nvPr/>
        </p:nvSpPr>
        <p:spPr bwMode="auto">
          <a:xfrm flipH="1">
            <a:off x="6022975" y="2009775"/>
            <a:ext cx="246063" cy="241300"/>
          </a:xfrm>
          <a:prstGeom prst="ellipse">
            <a:avLst/>
          </a:prstGeom>
          <a:solidFill>
            <a:srgbClr val="FFFF00"/>
          </a:solidFill>
          <a:ln w="9525">
            <a:solidFill>
              <a:srgbClr val="FFFF00"/>
            </a:solidFill>
            <a:round/>
            <a:headEnd/>
            <a:tailEnd/>
          </a:ln>
        </p:spPr>
        <p:txBody>
          <a:bodyPr lIns="0" tIns="0" rIns="0" bIns="0"/>
          <a:lstStyle/>
          <a:p>
            <a:endParaRPr lang="en-US"/>
          </a:p>
        </p:txBody>
      </p:sp>
      <p:sp>
        <p:nvSpPr>
          <p:cNvPr id="145486" name="Line 78"/>
          <p:cNvSpPr>
            <a:spLocks noChangeShapeType="1"/>
          </p:cNvSpPr>
          <p:nvPr/>
        </p:nvSpPr>
        <p:spPr bwMode="auto">
          <a:xfrm flipH="1">
            <a:off x="6611938" y="2454275"/>
            <a:ext cx="312737" cy="3175"/>
          </a:xfrm>
          <a:prstGeom prst="line">
            <a:avLst/>
          </a:prstGeom>
          <a:noFill/>
          <a:ln w="63500">
            <a:solidFill>
              <a:srgbClr val="FFFF00"/>
            </a:solidFill>
            <a:round/>
            <a:headEnd/>
            <a:tailEnd/>
          </a:ln>
        </p:spPr>
        <p:txBody>
          <a:bodyPr/>
          <a:lstStyle/>
          <a:p>
            <a:endParaRPr lang="en-US"/>
          </a:p>
        </p:txBody>
      </p:sp>
      <p:sp>
        <p:nvSpPr>
          <p:cNvPr id="145487" name="Line 79"/>
          <p:cNvSpPr>
            <a:spLocks noChangeShapeType="1"/>
          </p:cNvSpPr>
          <p:nvPr/>
        </p:nvSpPr>
        <p:spPr bwMode="auto">
          <a:xfrm flipH="1">
            <a:off x="6497638" y="2555875"/>
            <a:ext cx="312737" cy="3175"/>
          </a:xfrm>
          <a:prstGeom prst="line">
            <a:avLst/>
          </a:prstGeom>
          <a:noFill/>
          <a:ln w="63500">
            <a:solidFill>
              <a:srgbClr val="FFFF00"/>
            </a:solidFill>
            <a:round/>
            <a:headEnd/>
            <a:tailEnd/>
          </a:ln>
        </p:spPr>
        <p:txBody>
          <a:bodyPr/>
          <a:lstStyle/>
          <a:p>
            <a:endParaRPr lang="en-US"/>
          </a:p>
        </p:txBody>
      </p:sp>
      <p:sp>
        <p:nvSpPr>
          <p:cNvPr id="145488" name="Line 80"/>
          <p:cNvSpPr>
            <a:spLocks noChangeShapeType="1"/>
          </p:cNvSpPr>
          <p:nvPr/>
        </p:nvSpPr>
        <p:spPr bwMode="auto">
          <a:xfrm flipH="1">
            <a:off x="6523038" y="2657475"/>
            <a:ext cx="314325" cy="3175"/>
          </a:xfrm>
          <a:prstGeom prst="line">
            <a:avLst/>
          </a:prstGeom>
          <a:noFill/>
          <a:ln w="63500">
            <a:solidFill>
              <a:srgbClr val="FFFF00"/>
            </a:solidFill>
            <a:round/>
            <a:headEnd/>
            <a:tailEnd/>
          </a:ln>
        </p:spPr>
        <p:txBody>
          <a:bodyPr/>
          <a:lstStyle/>
          <a:p>
            <a:endParaRPr lang="en-US"/>
          </a:p>
        </p:txBody>
      </p:sp>
      <p:sp>
        <p:nvSpPr>
          <p:cNvPr id="145489" name="Line 81"/>
          <p:cNvSpPr>
            <a:spLocks noChangeShapeType="1"/>
          </p:cNvSpPr>
          <p:nvPr/>
        </p:nvSpPr>
        <p:spPr bwMode="auto">
          <a:xfrm flipH="1">
            <a:off x="6256338" y="2468563"/>
            <a:ext cx="314325" cy="0"/>
          </a:xfrm>
          <a:prstGeom prst="line">
            <a:avLst/>
          </a:prstGeom>
          <a:noFill/>
          <a:ln w="63500">
            <a:solidFill>
              <a:srgbClr val="FFFF00"/>
            </a:solidFill>
            <a:round/>
            <a:headEnd/>
            <a:tailEnd/>
          </a:ln>
        </p:spPr>
        <p:txBody>
          <a:bodyPr/>
          <a:lstStyle/>
          <a:p>
            <a:endParaRPr lang="en-US"/>
          </a:p>
        </p:txBody>
      </p:sp>
      <p:sp>
        <p:nvSpPr>
          <p:cNvPr id="145490" name="Line 82"/>
          <p:cNvSpPr>
            <a:spLocks noChangeShapeType="1"/>
          </p:cNvSpPr>
          <p:nvPr/>
        </p:nvSpPr>
        <p:spPr bwMode="auto">
          <a:xfrm flipH="1">
            <a:off x="5608638" y="2468563"/>
            <a:ext cx="312737" cy="0"/>
          </a:xfrm>
          <a:prstGeom prst="line">
            <a:avLst/>
          </a:prstGeom>
          <a:noFill/>
          <a:ln w="63500">
            <a:solidFill>
              <a:srgbClr val="FFFF00"/>
            </a:solidFill>
            <a:round/>
            <a:headEnd/>
            <a:tailEnd/>
          </a:ln>
        </p:spPr>
        <p:txBody>
          <a:bodyPr/>
          <a:lstStyle/>
          <a:p>
            <a:endParaRPr lang="en-US"/>
          </a:p>
        </p:txBody>
      </p:sp>
      <p:sp>
        <p:nvSpPr>
          <p:cNvPr id="145491" name="Line 83"/>
          <p:cNvSpPr>
            <a:spLocks noChangeShapeType="1"/>
          </p:cNvSpPr>
          <p:nvPr/>
        </p:nvSpPr>
        <p:spPr bwMode="auto">
          <a:xfrm flipH="1">
            <a:off x="5570538" y="2555875"/>
            <a:ext cx="312737" cy="3175"/>
          </a:xfrm>
          <a:prstGeom prst="line">
            <a:avLst/>
          </a:prstGeom>
          <a:noFill/>
          <a:ln w="63500">
            <a:solidFill>
              <a:srgbClr val="FFFF00"/>
            </a:solidFill>
            <a:round/>
            <a:headEnd/>
            <a:tailEnd/>
          </a:ln>
        </p:spPr>
        <p:txBody>
          <a:bodyPr/>
          <a:lstStyle/>
          <a:p>
            <a:endParaRPr lang="en-US"/>
          </a:p>
        </p:txBody>
      </p:sp>
      <p:sp>
        <p:nvSpPr>
          <p:cNvPr id="145492" name="Line 84"/>
          <p:cNvSpPr>
            <a:spLocks noChangeShapeType="1"/>
          </p:cNvSpPr>
          <p:nvPr/>
        </p:nvSpPr>
        <p:spPr bwMode="auto">
          <a:xfrm flipH="1">
            <a:off x="5553075" y="2644775"/>
            <a:ext cx="314325" cy="1588"/>
          </a:xfrm>
          <a:prstGeom prst="line">
            <a:avLst/>
          </a:prstGeom>
          <a:noFill/>
          <a:ln w="63500">
            <a:solidFill>
              <a:srgbClr val="FFFF00"/>
            </a:solidFill>
            <a:round/>
            <a:headEnd/>
            <a:tailEnd/>
          </a:ln>
        </p:spPr>
        <p:txBody>
          <a:bodyPr/>
          <a:lstStyle/>
          <a:p>
            <a:endParaRPr lang="en-US"/>
          </a:p>
        </p:txBody>
      </p:sp>
      <p:sp>
        <p:nvSpPr>
          <p:cNvPr id="145493" name="Line 85"/>
          <p:cNvSpPr>
            <a:spLocks noChangeShapeType="1"/>
          </p:cNvSpPr>
          <p:nvPr/>
        </p:nvSpPr>
        <p:spPr bwMode="auto">
          <a:xfrm flipH="1">
            <a:off x="5265738" y="2454275"/>
            <a:ext cx="312737" cy="3175"/>
          </a:xfrm>
          <a:prstGeom prst="line">
            <a:avLst/>
          </a:prstGeom>
          <a:noFill/>
          <a:ln w="63500">
            <a:solidFill>
              <a:srgbClr val="FFFF00"/>
            </a:solidFill>
            <a:round/>
            <a:headEnd/>
            <a:tailEnd/>
          </a:ln>
        </p:spPr>
        <p:txBody>
          <a:bodyPr/>
          <a:lstStyle/>
          <a:p>
            <a:endParaRPr lang="en-US"/>
          </a:p>
        </p:txBody>
      </p:sp>
      <p:sp>
        <p:nvSpPr>
          <p:cNvPr id="145494" name="Line 86"/>
          <p:cNvSpPr>
            <a:spLocks noChangeShapeType="1"/>
          </p:cNvSpPr>
          <p:nvPr/>
        </p:nvSpPr>
        <p:spPr bwMode="auto">
          <a:xfrm flipH="1">
            <a:off x="4694238" y="2454275"/>
            <a:ext cx="312737" cy="3175"/>
          </a:xfrm>
          <a:prstGeom prst="line">
            <a:avLst/>
          </a:prstGeom>
          <a:noFill/>
          <a:ln w="63500">
            <a:solidFill>
              <a:srgbClr val="FFFF00"/>
            </a:solidFill>
            <a:round/>
            <a:headEnd/>
            <a:tailEnd/>
          </a:ln>
        </p:spPr>
        <p:txBody>
          <a:bodyPr/>
          <a:lstStyle/>
          <a:p>
            <a:endParaRPr lang="en-US"/>
          </a:p>
        </p:txBody>
      </p:sp>
      <p:sp>
        <p:nvSpPr>
          <p:cNvPr id="145495" name="Line 87"/>
          <p:cNvSpPr>
            <a:spLocks noChangeShapeType="1"/>
          </p:cNvSpPr>
          <p:nvPr/>
        </p:nvSpPr>
        <p:spPr bwMode="auto">
          <a:xfrm flipH="1">
            <a:off x="4351338" y="2454275"/>
            <a:ext cx="312737" cy="3175"/>
          </a:xfrm>
          <a:prstGeom prst="line">
            <a:avLst/>
          </a:prstGeom>
          <a:noFill/>
          <a:ln w="63500">
            <a:solidFill>
              <a:srgbClr val="FFFF00"/>
            </a:solidFill>
            <a:round/>
            <a:headEnd/>
            <a:tailEnd/>
          </a:ln>
        </p:spPr>
        <p:txBody>
          <a:bodyPr/>
          <a:lstStyle/>
          <a:p>
            <a:endParaRPr lang="en-US"/>
          </a:p>
        </p:txBody>
      </p:sp>
      <p:sp>
        <p:nvSpPr>
          <p:cNvPr id="145496" name="Line 88"/>
          <p:cNvSpPr>
            <a:spLocks noChangeShapeType="1"/>
          </p:cNvSpPr>
          <p:nvPr/>
        </p:nvSpPr>
        <p:spPr bwMode="auto">
          <a:xfrm flipH="1">
            <a:off x="4856163" y="2847975"/>
            <a:ext cx="311150" cy="1588"/>
          </a:xfrm>
          <a:prstGeom prst="line">
            <a:avLst/>
          </a:prstGeom>
          <a:noFill/>
          <a:ln w="63500">
            <a:solidFill>
              <a:srgbClr val="FFFF00"/>
            </a:solidFill>
            <a:round/>
            <a:headEnd/>
            <a:tailEnd/>
          </a:ln>
        </p:spPr>
        <p:txBody>
          <a:bodyPr/>
          <a:lstStyle/>
          <a:p>
            <a:endParaRPr lang="en-US"/>
          </a:p>
        </p:txBody>
      </p:sp>
      <p:sp>
        <p:nvSpPr>
          <p:cNvPr id="145497" name="Line 89"/>
          <p:cNvSpPr>
            <a:spLocks noChangeShapeType="1"/>
          </p:cNvSpPr>
          <p:nvPr/>
        </p:nvSpPr>
        <p:spPr bwMode="auto">
          <a:xfrm flipH="1">
            <a:off x="5164138" y="2644775"/>
            <a:ext cx="312737" cy="1588"/>
          </a:xfrm>
          <a:prstGeom prst="line">
            <a:avLst/>
          </a:prstGeom>
          <a:noFill/>
          <a:ln w="63500">
            <a:solidFill>
              <a:srgbClr val="FFFF00"/>
            </a:solidFill>
            <a:round/>
            <a:headEnd/>
            <a:tailEnd/>
          </a:ln>
        </p:spPr>
        <p:txBody>
          <a:bodyPr/>
          <a:lstStyle/>
          <a:p>
            <a:endParaRPr lang="en-US"/>
          </a:p>
        </p:txBody>
      </p:sp>
      <p:sp>
        <p:nvSpPr>
          <p:cNvPr id="145498" name="Line 90"/>
          <p:cNvSpPr>
            <a:spLocks noChangeShapeType="1"/>
          </p:cNvSpPr>
          <p:nvPr/>
        </p:nvSpPr>
        <p:spPr bwMode="auto">
          <a:xfrm flipH="1">
            <a:off x="4541838" y="2555875"/>
            <a:ext cx="314325" cy="3175"/>
          </a:xfrm>
          <a:prstGeom prst="line">
            <a:avLst/>
          </a:prstGeom>
          <a:noFill/>
          <a:ln w="63500">
            <a:solidFill>
              <a:srgbClr val="FFFF00"/>
            </a:solidFill>
            <a:round/>
            <a:headEnd/>
            <a:tailEnd/>
          </a:ln>
        </p:spPr>
        <p:txBody>
          <a:bodyPr/>
          <a:lstStyle/>
          <a:p>
            <a:endParaRPr lang="en-US"/>
          </a:p>
        </p:txBody>
      </p:sp>
      <p:sp>
        <p:nvSpPr>
          <p:cNvPr id="145499" name="Line 91"/>
          <p:cNvSpPr>
            <a:spLocks noChangeShapeType="1"/>
          </p:cNvSpPr>
          <p:nvPr/>
        </p:nvSpPr>
        <p:spPr bwMode="auto">
          <a:xfrm flipH="1">
            <a:off x="5413375" y="2919413"/>
            <a:ext cx="314325" cy="1587"/>
          </a:xfrm>
          <a:prstGeom prst="line">
            <a:avLst/>
          </a:prstGeom>
          <a:noFill/>
          <a:ln w="63500">
            <a:solidFill>
              <a:srgbClr val="FFFF00"/>
            </a:solidFill>
            <a:round/>
            <a:headEnd/>
            <a:tailEnd/>
          </a:ln>
        </p:spPr>
        <p:txBody>
          <a:bodyPr/>
          <a:lstStyle/>
          <a:p>
            <a:endParaRPr lang="en-US"/>
          </a:p>
        </p:txBody>
      </p:sp>
      <p:sp>
        <p:nvSpPr>
          <p:cNvPr id="145500" name="Line 92"/>
          <p:cNvSpPr>
            <a:spLocks noChangeShapeType="1"/>
          </p:cNvSpPr>
          <p:nvPr/>
        </p:nvSpPr>
        <p:spPr bwMode="auto">
          <a:xfrm flipH="1">
            <a:off x="5443538" y="2822575"/>
            <a:ext cx="312737" cy="3175"/>
          </a:xfrm>
          <a:prstGeom prst="line">
            <a:avLst/>
          </a:prstGeom>
          <a:noFill/>
          <a:ln w="63500">
            <a:solidFill>
              <a:srgbClr val="FFFF00"/>
            </a:solidFill>
            <a:round/>
            <a:headEnd/>
            <a:tailEnd/>
          </a:ln>
        </p:spPr>
        <p:txBody>
          <a:bodyPr/>
          <a:lstStyle/>
          <a:p>
            <a:endParaRPr lang="en-US"/>
          </a:p>
        </p:txBody>
      </p:sp>
      <p:sp>
        <p:nvSpPr>
          <p:cNvPr id="145501" name="Line 93"/>
          <p:cNvSpPr>
            <a:spLocks noChangeShapeType="1"/>
          </p:cNvSpPr>
          <p:nvPr/>
        </p:nvSpPr>
        <p:spPr bwMode="auto">
          <a:xfrm flipH="1">
            <a:off x="4414838" y="2644775"/>
            <a:ext cx="312737" cy="1588"/>
          </a:xfrm>
          <a:prstGeom prst="line">
            <a:avLst/>
          </a:prstGeom>
          <a:noFill/>
          <a:ln w="63500">
            <a:solidFill>
              <a:srgbClr val="FFFF00"/>
            </a:solidFill>
            <a:round/>
            <a:headEnd/>
            <a:tailEnd/>
          </a:ln>
        </p:spPr>
        <p:txBody>
          <a:bodyPr/>
          <a:lstStyle/>
          <a:p>
            <a:endParaRPr lang="en-US"/>
          </a:p>
        </p:txBody>
      </p:sp>
      <p:sp>
        <p:nvSpPr>
          <p:cNvPr id="145502" name="Line 94"/>
          <p:cNvSpPr>
            <a:spLocks noChangeShapeType="1"/>
          </p:cNvSpPr>
          <p:nvPr/>
        </p:nvSpPr>
        <p:spPr bwMode="auto">
          <a:xfrm flipH="1">
            <a:off x="4783138" y="2735263"/>
            <a:ext cx="312737" cy="0"/>
          </a:xfrm>
          <a:prstGeom prst="line">
            <a:avLst/>
          </a:prstGeom>
          <a:noFill/>
          <a:ln w="63500">
            <a:solidFill>
              <a:srgbClr val="FFFF00"/>
            </a:solidFill>
            <a:round/>
            <a:headEnd/>
            <a:tailEnd/>
          </a:ln>
        </p:spPr>
        <p:txBody>
          <a:bodyPr/>
          <a:lstStyle/>
          <a:p>
            <a:endParaRPr lang="en-US"/>
          </a:p>
        </p:txBody>
      </p:sp>
      <p:sp>
        <p:nvSpPr>
          <p:cNvPr id="145503" name="Line 95"/>
          <p:cNvSpPr>
            <a:spLocks noChangeShapeType="1"/>
          </p:cNvSpPr>
          <p:nvPr/>
        </p:nvSpPr>
        <p:spPr bwMode="auto">
          <a:xfrm flipH="1">
            <a:off x="4503738" y="2720975"/>
            <a:ext cx="312737" cy="3175"/>
          </a:xfrm>
          <a:prstGeom prst="line">
            <a:avLst/>
          </a:prstGeom>
          <a:noFill/>
          <a:ln w="63500">
            <a:solidFill>
              <a:srgbClr val="FFFF00"/>
            </a:solidFill>
            <a:round/>
            <a:headEnd/>
            <a:tailEnd/>
          </a:ln>
        </p:spPr>
        <p:txBody>
          <a:bodyPr/>
          <a:lstStyle/>
          <a:p>
            <a:endParaRPr lang="en-US"/>
          </a:p>
        </p:txBody>
      </p:sp>
      <p:sp>
        <p:nvSpPr>
          <p:cNvPr id="145504" name="Line 96"/>
          <p:cNvSpPr>
            <a:spLocks noChangeShapeType="1"/>
          </p:cNvSpPr>
          <p:nvPr/>
        </p:nvSpPr>
        <p:spPr bwMode="auto">
          <a:xfrm flipH="1">
            <a:off x="4351338" y="2809875"/>
            <a:ext cx="312737" cy="1588"/>
          </a:xfrm>
          <a:prstGeom prst="line">
            <a:avLst/>
          </a:prstGeom>
          <a:noFill/>
          <a:ln w="63500">
            <a:solidFill>
              <a:srgbClr val="FFFF00"/>
            </a:solidFill>
            <a:round/>
            <a:headEnd/>
            <a:tailEnd/>
          </a:ln>
        </p:spPr>
        <p:txBody>
          <a:bodyPr/>
          <a:lstStyle/>
          <a:p>
            <a:endParaRPr lang="en-US"/>
          </a:p>
        </p:txBody>
      </p:sp>
      <p:sp>
        <p:nvSpPr>
          <p:cNvPr id="145505" name="Line 97"/>
          <p:cNvSpPr>
            <a:spLocks noChangeShapeType="1"/>
          </p:cNvSpPr>
          <p:nvPr/>
        </p:nvSpPr>
        <p:spPr bwMode="auto">
          <a:xfrm flipH="1">
            <a:off x="4478338" y="2898775"/>
            <a:ext cx="314325" cy="1588"/>
          </a:xfrm>
          <a:prstGeom prst="line">
            <a:avLst/>
          </a:prstGeom>
          <a:noFill/>
          <a:ln w="63500">
            <a:solidFill>
              <a:srgbClr val="FFFF00"/>
            </a:solidFill>
            <a:round/>
            <a:headEnd/>
            <a:tailEnd/>
          </a:ln>
        </p:spPr>
        <p:txBody>
          <a:bodyPr/>
          <a:lstStyle/>
          <a:p>
            <a:endParaRPr lang="en-US"/>
          </a:p>
        </p:txBody>
      </p:sp>
      <p:sp>
        <p:nvSpPr>
          <p:cNvPr id="145506" name="Line 98"/>
          <p:cNvSpPr>
            <a:spLocks noChangeShapeType="1"/>
          </p:cNvSpPr>
          <p:nvPr/>
        </p:nvSpPr>
        <p:spPr bwMode="auto">
          <a:xfrm flipH="1">
            <a:off x="5202238" y="2735263"/>
            <a:ext cx="312737" cy="0"/>
          </a:xfrm>
          <a:prstGeom prst="line">
            <a:avLst/>
          </a:prstGeom>
          <a:noFill/>
          <a:ln w="63500">
            <a:solidFill>
              <a:srgbClr val="FFFF00"/>
            </a:solidFill>
            <a:round/>
            <a:headEnd/>
            <a:tailEnd/>
          </a:ln>
        </p:spPr>
        <p:txBody>
          <a:bodyPr/>
          <a:lstStyle/>
          <a:p>
            <a:endParaRPr lang="en-US"/>
          </a:p>
        </p:txBody>
      </p:sp>
      <p:sp>
        <p:nvSpPr>
          <p:cNvPr id="145507" name="Line 99"/>
          <p:cNvSpPr>
            <a:spLocks noChangeShapeType="1"/>
          </p:cNvSpPr>
          <p:nvPr/>
        </p:nvSpPr>
        <p:spPr bwMode="auto">
          <a:xfrm>
            <a:off x="6259513" y="4979988"/>
            <a:ext cx="461962" cy="214312"/>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08" name="Line 100"/>
          <p:cNvSpPr>
            <a:spLocks noChangeShapeType="1"/>
          </p:cNvSpPr>
          <p:nvPr/>
        </p:nvSpPr>
        <p:spPr bwMode="auto">
          <a:xfrm>
            <a:off x="6124575" y="5272088"/>
            <a:ext cx="460375" cy="21590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09" name="Line 101"/>
          <p:cNvSpPr>
            <a:spLocks noChangeShapeType="1"/>
          </p:cNvSpPr>
          <p:nvPr/>
        </p:nvSpPr>
        <p:spPr bwMode="auto">
          <a:xfrm>
            <a:off x="6197600" y="5473700"/>
            <a:ext cx="461963" cy="215900"/>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10" name="Line 102"/>
          <p:cNvSpPr>
            <a:spLocks noChangeShapeType="1"/>
          </p:cNvSpPr>
          <p:nvPr/>
        </p:nvSpPr>
        <p:spPr bwMode="auto">
          <a:xfrm>
            <a:off x="6273800" y="5675313"/>
            <a:ext cx="460375" cy="215900"/>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11" name="Line 103"/>
          <p:cNvSpPr>
            <a:spLocks noChangeShapeType="1"/>
          </p:cNvSpPr>
          <p:nvPr/>
        </p:nvSpPr>
        <p:spPr bwMode="auto">
          <a:xfrm>
            <a:off x="6581775" y="5375275"/>
            <a:ext cx="461963" cy="215900"/>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12" name="Line 104"/>
          <p:cNvSpPr>
            <a:spLocks noChangeShapeType="1"/>
          </p:cNvSpPr>
          <p:nvPr/>
        </p:nvSpPr>
        <p:spPr bwMode="auto">
          <a:xfrm>
            <a:off x="6562725" y="5735638"/>
            <a:ext cx="460375" cy="21590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13" name="Line 105"/>
          <p:cNvSpPr>
            <a:spLocks noChangeShapeType="1"/>
          </p:cNvSpPr>
          <p:nvPr/>
        </p:nvSpPr>
        <p:spPr bwMode="auto">
          <a:xfrm>
            <a:off x="6138863" y="5762625"/>
            <a:ext cx="461962" cy="217488"/>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14" name="Line 106"/>
          <p:cNvSpPr>
            <a:spLocks noChangeShapeType="1"/>
          </p:cNvSpPr>
          <p:nvPr/>
        </p:nvSpPr>
        <p:spPr bwMode="auto">
          <a:xfrm>
            <a:off x="6702425" y="5073650"/>
            <a:ext cx="460375" cy="214313"/>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5515" name="Line 107"/>
          <p:cNvSpPr>
            <a:spLocks noChangeShapeType="1"/>
          </p:cNvSpPr>
          <p:nvPr/>
        </p:nvSpPr>
        <p:spPr bwMode="auto">
          <a:xfrm>
            <a:off x="7078663" y="5788025"/>
            <a:ext cx="461962" cy="215900"/>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16" name="Line 108"/>
          <p:cNvSpPr>
            <a:spLocks noChangeShapeType="1"/>
          </p:cNvSpPr>
          <p:nvPr/>
        </p:nvSpPr>
        <p:spPr bwMode="auto">
          <a:xfrm>
            <a:off x="6924675" y="6202363"/>
            <a:ext cx="461963" cy="215900"/>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17" name="Line 109"/>
          <p:cNvSpPr>
            <a:spLocks noChangeShapeType="1"/>
          </p:cNvSpPr>
          <p:nvPr/>
        </p:nvSpPr>
        <p:spPr bwMode="auto">
          <a:xfrm rot="10800000" flipH="1">
            <a:off x="6845300" y="4822825"/>
            <a:ext cx="638175" cy="146050"/>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18" name="Line 110"/>
          <p:cNvSpPr>
            <a:spLocks noChangeShapeType="1"/>
          </p:cNvSpPr>
          <p:nvPr/>
        </p:nvSpPr>
        <p:spPr bwMode="auto">
          <a:xfrm>
            <a:off x="6346825" y="5878513"/>
            <a:ext cx="460375" cy="215900"/>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19" name="Line 111"/>
          <p:cNvSpPr>
            <a:spLocks noChangeShapeType="1"/>
          </p:cNvSpPr>
          <p:nvPr/>
        </p:nvSpPr>
        <p:spPr bwMode="auto">
          <a:xfrm>
            <a:off x="6875463" y="5654675"/>
            <a:ext cx="508000" cy="1588"/>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20" name="Line 112"/>
          <p:cNvSpPr>
            <a:spLocks noChangeShapeType="1"/>
          </p:cNvSpPr>
          <p:nvPr/>
        </p:nvSpPr>
        <p:spPr bwMode="auto">
          <a:xfrm>
            <a:off x="7026275" y="5483225"/>
            <a:ext cx="509588" cy="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21" name="Line 113"/>
          <p:cNvSpPr>
            <a:spLocks noChangeShapeType="1"/>
          </p:cNvSpPr>
          <p:nvPr/>
        </p:nvSpPr>
        <p:spPr bwMode="auto">
          <a:xfrm>
            <a:off x="7026275" y="5807075"/>
            <a:ext cx="509588" cy="1588"/>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22" name="Line 114"/>
          <p:cNvSpPr>
            <a:spLocks noChangeShapeType="1"/>
          </p:cNvSpPr>
          <p:nvPr/>
        </p:nvSpPr>
        <p:spPr bwMode="auto">
          <a:xfrm>
            <a:off x="7180263" y="5959475"/>
            <a:ext cx="508000" cy="158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23" name="Line 115"/>
          <p:cNvSpPr>
            <a:spLocks noChangeShapeType="1"/>
          </p:cNvSpPr>
          <p:nvPr/>
        </p:nvSpPr>
        <p:spPr bwMode="auto">
          <a:xfrm>
            <a:off x="7331075" y="6111875"/>
            <a:ext cx="509588" cy="1588"/>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24" name="Line 116"/>
          <p:cNvSpPr>
            <a:spLocks noChangeShapeType="1"/>
          </p:cNvSpPr>
          <p:nvPr/>
        </p:nvSpPr>
        <p:spPr bwMode="auto">
          <a:xfrm>
            <a:off x="7483475" y="5705475"/>
            <a:ext cx="509588" cy="158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25" name="Line 117"/>
          <p:cNvSpPr>
            <a:spLocks noChangeShapeType="1"/>
          </p:cNvSpPr>
          <p:nvPr/>
        </p:nvSpPr>
        <p:spPr bwMode="auto">
          <a:xfrm>
            <a:off x="7616825" y="6045200"/>
            <a:ext cx="508000" cy="1588"/>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26" name="Line 118"/>
          <p:cNvSpPr>
            <a:spLocks noChangeShapeType="1"/>
          </p:cNvSpPr>
          <p:nvPr/>
        </p:nvSpPr>
        <p:spPr bwMode="auto">
          <a:xfrm>
            <a:off x="7246938" y="6251575"/>
            <a:ext cx="508000" cy="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27" name="Line 119"/>
          <p:cNvSpPr>
            <a:spLocks noChangeShapeType="1"/>
          </p:cNvSpPr>
          <p:nvPr/>
        </p:nvSpPr>
        <p:spPr bwMode="auto">
          <a:xfrm>
            <a:off x="7062788" y="6367463"/>
            <a:ext cx="508000" cy="0"/>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28" name="Line 120"/>
          <p:cNvSpPr>
            <a:spLocks noChangeShapeType="1"/>
          </p:cNvSpPr>
          <p:nvPr/>
        </p:nvSpPr>
        <p:spPr bwMode="auto">
          <a:xfrm>
            <a:off x="7466013" y="5384800"/>
            <a:ext cx="506412" cy="1588"/>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5529" name="Line 121"/>
          <p:cNvSpPr>
            <a:spLocks noChangeShapeType="1"/>
          </p:cNvSpPr>
          <p:nvPr/>
        </p:nvSpPr>
        <p:spPr bwMode="auto">
          <a:xfrm>
            <a:off x="6608763" y="6143625"/>
            <a:ext cx="506412" cy="1588"/>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30" name="Line 122"/>
          <p:cNvSpPr>
            <a:spLocks noChangeShapeType="1"/>
          </p:cNvSpPr>
          <p:nvPr/>
        </p:nvSpPr>
        <p:spPr bwMode="auto">
          <a:xfrm>
            <a:off x="6484938" y="5286375"/>
            <a:ext cx="509587" cy="1588"/>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31" name="Line 123"/>
          <p:cNvSpPr>
            <a:spLocks noChangeShapeType="1"/>
          </p:cNvSpPr>
          <p:nvPr/>
        </p:nvSpPr>
        <p:spPr bwMode="auto">
          <a:xfrm>
            <a:off x="8110538" y="6027738"/>
            <a:ext cx="508000" cy="169862"/>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32" name="Line 124"/>
          <p:cNvSpPr>
            <a:spLocks noChangeShapeType="1"/>
          </p:cNvSpPr>
          <p:nvPr/>
        </p:nvSpPr>
        <p:spPr bwMode="auto">
          <a:xfrm>
            <a:off x="8143875" y="6315075"/>
            <a:ext cx="509588" cy="1588"/>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33" name="Line 125"/>
          <p:cNvSpPr>
            <a:spLocks noChangeShapeType="1"/>
          </p:cNvSpPr>
          <p:nvPr/>
        </p:nvSpPr>
        <p:spPr bwMode="auto">
          <a:xfrm>
            <a:off x="7483475" y="5840413"/>
            <a:ext cx="509588" cy="0"/>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34" name="Line 126"/>
          <p:cNvSpPr>
            <a:spLocks noChangeShapeType="1"/>
          </p:cNvSpPr>
          <p:nvPr/>
        </p:nvSpPr>
        <p:spPr bwMode="auto">
          <a:xfrm>
            <a:off x="6062663" y="6332538"/>
            <a:ext cx="508000" cy="1587"/>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35" name="Line 127"/>
          <p:cNvSpPr>
            <a:spLocks noChangeShapeType="1"/>
          </p:cNvSpPr>
          <p:nvPr/>
        </p:nvSpPr>
        <p:spPr bwMode="auto">
          <a:xfrm>
            <a:off x="7483475" y="6265863"/>
            <a:ext cx="509588" cy="0"/>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36" name="Line 128"/>
          <p:cNvSpPr>
            <a:spLocks noChangeShapeType="1"/>
          </p:cNvSpPr>
          <p:nvPr/>
        </p:nvSpPr>
        <p:spPr bwMode="auto">
          <a:xfrm>
            <a:off x="6186488" y="4570413"/>
            <a:ext cx="474662" cy="18415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37" name="Line 129"/>
          <p:cNvSpPr>
            <a:spLocks noChangeShapeType="1"/>
          </p:cNvSpPr>
          <p:nvPr/>
        </p:nvSpPr>
        <p:spPr bwMode="auto">
          <a:xfrm>
            <a:off x="6070600" y="4870450"/>
            <a:ext cx="473075" cy="18415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38" name="Line 130"/>
          <p:cNvSpPr>
            <a:spLocks noChangeShapeType="1"/>
          </p:cNvSpPr>
          <p:nvPr/>
        </p:nvSpPr>
        <p:spPr bwMode="auto">
          <a:xfrm>
            <a:off x="6157913" y="5067300"/>
            <a:ext cx="473075" cy="184150"/>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39" name="Line 131"/>
          <p:cNvSpPr>
            <a:spLocks noChangeShapeType="1"/>
          </p:cNvSpPr>
          <p:nvPr/>
        </p:nvSpPr>
        <p:spPr bwMode="auto">
          <a:xfrm>
            <a:off x="6245225" y="5264150"/>
            <a:ext cx="473075" cy="185738"/>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40" name="Line 132"/>
          <p:cNvSpPr>
            <a:spLocks noChangeShapeType="1"/>
          </p:cNvSpPr>
          <p:nvPr/>
        </p:nvSpPr>
        <p:spPr bwMode="auto">
          <a:xfrm>
            <a:off x="6532563" y="4940300"/>
            <a:ext cx="474662" cy="18573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41" name="Line 133"/>
          <p:cNvSpPr>
            <a:spLocks noChangeShapeType="1"/>
          </p:cNvSpPr>
          <p:nvPr/>
        </p:nvSpPr>
        <p:spPr bwMode="auto">
          <a:xfrm>
            <a:off x="6537325" y="5305425"/>
            <a:ext cx="474663" cy="185738"/>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42" name="Line 134"/>
          <p:cNvSpPr>
            <a:spLocks noChangeShapeType="1"/>
          </p:cNvSpPr>
          <p:nvPr/>
        </p:nvSpPr>
        <p:spPr bwMode="auto">
          <a:xfrm>
            <a:off x="6116638" y="5359400"/>
            <a:ext cx="474662" cy="185738"/>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43" name="Line 135"/>
          <p:cNvSpPr>
            <a:spLocks noChangeShapeType="1"/>
          </p:cNvSpPr>
          <p:nvPr/>
        </p:nvSpPr>
        <p:spPr bwMode="auto">
          <a:xfrm rot="10800000">
            <a:off x="6911975" y="4638675"/>
            <a:ext cx="219075" cy="423863"/>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grpSp>
        <p:nvGrpSpPr>
          <p:cNvPr id="2" name="Group 136"/>
          <p:cNvGrpSpPr>
            <a:grpSpLocks/>
          </p:cNvGrpSpPr>
          <p:nvPr/>
        </p:nvGrpSpPr>
        <p:grpSpPr bwMode="auto">
          <a:xfrm rot="-5400000">
            <a:off x="5587207" y="4842668"/>
            <a:ext cx="1422400" cy="1852613"/>
            <a:chOff x="0" y="0"/>
            <a:chExt cx="1275" cy="1660"/>
          </a:xfrm>
        </p:grpSpPr>
        <p:sp>
          <p:nvSpPr>
            <p:cNvPr id="145545" name="Line 137"/>
            <p:cNvSpPr>
              <a:spLocks noChangeShapeType="1"/>
            </p:cNvSpPr>
            <p:nvPr/>
          </p:nvSpPr>
          <p:spPr bwMode="auto">
            <a:xfrm rot="10800000" flipH="1">
              <a:off x="275" y="223"/>
              <a:ext cx="365" cy="274"/>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46" name="Line 138"/>
            <p:cNvSpPr>
              <a:spLocks noChangeShapeType="1"/>
            </p:cNvSpPr>
            <p:nvPr/>
          </p:nvSpPr>
          <p:spPr bwMode="auto">
            <a:xfrm>
              <a:off x="862" y="640"/>
              <a:ext cx="413" cy="193"/>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47" name="Line 139"/>
            <p:cNvSpPr>
              <a:spLocks noChangeShapeType="1"/>
            </p:cNvSpPr>
            <p:nvPr/>
          </p:nvSpPr>
          <p:spPr bwMode="auto">
            <a:xfrm>
              <a:off x="745" y="1288"/>
              <a:ext cx="413" cy="19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48" name="Line 140"/>
            <p:cNvSpPr>
              <a:spLocks noChangeShapeType="1"/>
            </p:cNvSpPr>
            <p:nvPr/>
          </p:nvSpPr>
          <p:spPr bwMode="auto">
            <a:xfrm>
              <a:off x="457" y="937"/>
              <a:ext cx="413" cy="193"/>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49" name="Line 141"/>
            <p:cNvSpPr>
              <a:spLocks noChangeShapeType="1"/>
            </p:cNvSpPr>
            <p:nvPr/>
          </p:nvSpPr>
          <p:spPr bwMode="auto">
            <a:xfrm>
              <a:off x="686" y="190"/>
              <a:ext cx="413" cy="193"/>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50" name="Line 142"/>
            <p:cNvSpPr>
              <a:spLocks noChangeShapeType="1"/>
            </p:cNvSpPr>
            <p:nvPr/>
          </p:nvSpPr>
          <p:spPr bwMode="auto">
            <a:xfrm flipH="1">
              <a:off x="424" y="66"/>
              <a:ext cx="2" cy="45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51" name="Line 143"/>
            <p:cNvSpPr>
              <a:spLocks noChangeShapeType="1"/>
            </p:cNvSpPr>
            <p:nvPr/>
          </p:nvSpPr>
          <p:spPr bwMode="auto">
            <a:xfrm flipH="1">
              <a:off x="576" y="202"/>
              <a:ext cx="1"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52" name="Line 144"/>
            <p:cNvSpPr>
              <a:spLocks noChangeShapeType="1"/>
            </p:cNvSpPr>
            <p:nvPr/>
          </p:nvSpPr>
          <p:spPr bwMode="auto">
            <a:xfrm flipH="1">
              <a:off x="288" y="202"/>
              <a:ext cx="1"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53" name="Line 145"/>
            <p:cNvSpPr>
              <a:spLocks noChangeShapeType="1"/>
            </p:cNvSpPr>
            <p:nvPr/>
          </p:nvSpPr>
          <p:spPr bwMode="auto">
            <a:xfrm flipH="1">
              <a:off x="151" y="339"/>
              <a:ext cx="2" cy="45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54" name="Line 146"/>
            <p:cNvSpPr>
              <a:spLocks noChangeShapeType="1"/>
            </p:cNvSpPr>
            <p:nvPr/>
          </p:nvSpPr>
          <p:spPr bwMode="auto">
            <a:xfrm flipH="1">
              <a:off x="15" y="476"/>
              <a:ext cx="1" cy="45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55" name="Line 147"/>
            <p:cNvSpPr>
              <a:spLocks noChangeShapeType="1"/>
            </p:cNvSpPr>
            <p:nvPr/>
          </p:nvSpPr>
          <p:spPr bwMode="auto">
            <a:xfrm flipH="1">
              <a:off x="379" y="612"/>
              <a:ext cx="1" cy="456"/>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56" name="Line 148"/>
            <p:cNvSpPr>
              <a:spLocks noChangeShapeType="1"/>
            </p:cNvSpPr>
            <p:nvPr/>
          </p:nvSpPr>
          <p:spPr bwMode="auto">
            <a:xfrm flipH="1">
              <a:off x="75" y="733"/>
              <a:ext cx="2" cy="456"/>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57" name="Line 149"/>
            <p:cNvSpPr>
              <a:spLocks noChangeShapeType="1"/>
            </p:cNvSpPr>
            <p:nvPr/>
          </p:nvSpPr>
          <p:spPr bwMode="auto">
            <a:xfrm flipH="1">
              <a:off x="667" y="597"/>
              <a:ext cx="1" cy="456"/>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5558" name="Line 150"/>
            <p:cNvSpPr>
              <a:spLocks noChangeShapeType="1"/>
            </p:cNvSpPr>
            <p:nvPr/>
          </p:nvSpPr>
          <p:spPr bwMode="auto">
            <a:xfrm flipH="1">
              <a:off x="227" y="1173"/>
              <a:ext cx="1" cy="45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59" name="Line 151"/>
            <p:cNvSpPr>
              <a:spLocks noChangeShapeType="1"/>
            </p:cNvSpPr>
            <p:nvPr/>
          </p:nvSpPr>
          <p:spPr bwMode="auto">
            <a:xfrm flipH="1">
              <a:off x="0" y="1204"/>
              <a:ext cx="1"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60" name="Line 152"/>
            <p:cNvSpPr>
              <a:spLocks noChangeShapeType="1"/>
            </p:cNvSpPr>
            <p:nvPr/>
          </p:nvSpPr>
          <p:spPr bwMode="auto">
            <a:xfrm flipH="1">
              <a:off x="940" y="612"/>
              <a:ext cx="1" cy="45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61" name="Line 153"/>
            <p:cNvSpPr>
              <a:spLocks noChangeShapeType="1"/>
            </p:cNvSpPr>
            <p:nvPr/>
          </p:nvSpPr>
          <p:spPr bwMode="auto">
            <a:xfrm>
              <a:off x="802" y="285"/>
              <a:ext cx="424" cy="166"/>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62" name="Line 154"/>
            <p:cNvSpPr>
              <a:spLocks noChangeShapeType="1"/>
            </p:cNvSpPr>
            <p:nvPr/>
          </p:nvSpPr>
          <p:spPr bwMode="auto">
            <a:xfrm>
              <a:off x="727" y="939"/>
              <a:ext cx="425" cy="166"/>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63" name="Line 155"/>
            <p:cNvSpPr>
              <a:spLocks noChangeShapeType="1"/>
            </p:cNvSpPr>
            <p:nvPr/>
          </p:nvSpPr>
          <p:spPr bwMode="auto">
            <a:xfrm>
              <a:off x="416" y="608"/>
              <a:ext cx="425" cy="166"/>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64" name="Line 156"/>
            <p:cNvSpPr>
              <a:spLocks noChangeShapeType="1"/>
            </p:cNvSpPr>
            <p:nvPr/>
          </p:nvSpPr>
          <p:spPr bwMode="auto">
            <a:xfrm>
              <a:off x="597" y="0"/>
              <a:ext cx="424" cy="165"/>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grpSp>
      <p:sp>
        <p:nvSpPr>
          <p:cNvPr id="145565" name="Line 157"/>
          <p:cNvSpPr>
            <a:spLocks noChangeShapeType="1"/>
          </p:cNvSpPr>
          <p:nvPr/>
        </p:nvSpPr>
        <p:spPr bwMode="auto">
          <a:xfrm>
            <a:off x="7056438" y="5324475"/>
            <a:ext cx="474662" cy="185738"/>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66" name="Line 158"/>
          <p:cNvSpPr>
            <a:spLocks noChangeShapeType="1"/>
          </p:cNvSpPr>
          <p:nvPr/>
        </p:nvSpPr>
        <p:spPr bwMode="auto">
          <a:xfrm>
            <a:off x="6929438" y="5746750"/>
            <a:ext cx="474662" cy="185738"/>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67" name="Line 159"/>
          <p:cNvSpPr>
            <a:spLocks noChangeShapeType="1"/>
          </p:cNvSpPr>
          <p:nvPr/>
        </p:nvSpPr>
        <p:spPr bwMode="auto">
          <a:xfrm>
            <a:off x="6962775" y="4999038"/>
            <a:ext cx="474663" cy="185737"/>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68" name="Line 160"/>
          <p:cNvSpPr>
            <a:spLocks noChangeShapeType="1"/>
          </p:cNvSpPr>
          <p:nvPr/>
        </p:nvSpPr>
        <p:spPr bwMode="auto">
          <a:xfrm>
            <a:off x="6332538" y="5461000"/>
            <a:ext cx="473075" cy="18573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69" name="Line 161"/>
          <p:cNvSpPr>
            <a:spLocks noChangeShapeType="1"/>
          </p:cNvSpPr>
          <p:nvPr/>
        </p:nvSpPr>
        <p:spPr bwMode="auto">
          <a:xfrm>
            <a:off x="4386263" y="6265863"/>
            <a:ext cx="508000" cy="0"/>
          </a:xfrm>
          <a:prstGeom prst="line">
            <a:avLst/>
          </a:prstGeom>
          <a:noFill/>
          <a:ln w="63500">
            <a:solidFill>
              <a:srgbClr val="FF07D5"/>
            </a:solidFill>
            <a:round/>
            <a:headEnd/>
            <a:tailEnd/>
          </a:ln>
          <a:effectLst>
            <a:outerShdw dist="19999" dir="5400000" algn="ctr" rotWithShape="0">
              <a:schemeClr val="bg2">
                <a:alpha val="37999"/>
              </a:schemeClr>
            </a:outerShdw>
          </a:effectLst>
        </p:spPr>
        <p:txBody>
          <a:bodyPr/>
          <a:lstStyle/>
          <a:p>
            <a:endParaRPr lang="en-US"/>
          </a:p>
        </p:txBody>
      </p:sp>
      <p:sp>
        <p:nvSpPr>
          <p:cNvPr id="145570" name="Line 162"/>
          <p:cNvSpPr>
            <a:spLocks noChangeShapeType="1"/>
          </p:cNvSpPr>
          <p:nvPr/>
        </p:nvSpPr>
        <p:spPr bwMode="auto">
          <a:xfrm>
            <a:off x="4792663" y="6061075"/>
            <a:ext cx="508000" cy="158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71" name="Line 163"/>
          <p:cNvSpPr>
            <a:spLocks noChangeShapeType="1"/>
          </p:cNvSpPr>
          <p:nvPr/>
        </p:nvSpPr>
        <p:spPr bwMode="auto">
          <a:xfrm>
            <a:off x="4670425" y="6197600"/>
            <a:ext cx="508000" cy="0"/>
          </a:xfrm>
          <a:prstGeom prst="line">
            <a:avLst/>
          </a:prstGeom>
          <a:noFill/>
          <a:ln w="63500">
            <a:solidFill>
              <a:srgbClr val="93E50D"/>
            </a:solidFill>
            <a:round/>
            <a:headEnd/>
            <a:tailEnd/>
          </a:ln>
          <a:effectLst>
            <a:outerShdw dist="19999" dir="5400000" algn="ctr" rotWithShape="0">
              <a:schemeClr val="bg2">
                <a:alpha val="37999"/>
              </a:schemeClr>
            </a:outerShdw>
          </a:effectLst>
        </p:spPr>
        <p:txBody>
          <a:bodyPr/>
          <a:lstStyle/>
          <a:p>
            <a:endParaRPr lang="en-US"/>
          </a:p>
        </p:txBody>
      </p:sp>
      <p:sp>
        <p:nvSpPr>
          <p:cNvPr id="145572" name="Line 164"/>
          <p:cNvSpPr>
            <a:spLocks noChangeShapeType="1"/>
          </p:cNvSpPr>
          <p:nvPr/>
        </p:nvSpPr>
        <p:spPr bwMode="auto">
          <a:xfrm>
            <a:off x="4859338" y="5795963"/>
            <a:ext cx="508000" cy="0"/>
          </a:xfrm>
          <a:prstGeom prst="line">
            <a:avLst/>
          </a:prstGeom>
          <a:noFill/>
          <a:ln w="63500">
            <a:solidFill>
              <a:schemeClr val="tx1"/>
            </a:solidFill>
            <a:round/>
            <a:headEnd/>
            <a:tailEnd/>
          </a:ln>
          <a:effectLst>
            <a:outerShdw dist="19999" dir="5400000" algn="ctr" rotWithShape="0">
              <a:schemeClr val="bg2">
                <a:alpha val="37999"/>
              </a:schemeClr>
            </a:outerShdw>
          </a:effectLst>
        </p:spPr>
        <p:txBody>
          <a:bodyPr/>
          <a:lstStyle/>
          <a:p>
            <a:endParaRPr lang="en-US"/>
          </a:p>
        </p:txBody>
      </p:sp>
      <p:sp>
        <p:nvSpPr>
          <p:cNvPr id="145573" name="Line 165"/>
          <p:cNvSpPr>
            <a:spLocks noChangeShapeType="1"/>
          </p:cNvSpPr>
          <p:nvPr/>
        </p:nvSpPr>
        <p:spPr bwMode="auto">
          <a:xfrm>
            <a:off x="5164138" y="6180138"/>
            <a:ext cx="508000" cy="168275"/>
          </a:xfrm>
          <a:prstGeom prst="line">
            <a:avLst/>
          </a:prstGeom>
          <a:noFill/>
          <a:ln w="63500">
            <a:solidFill>
              <a:srgbClr val="0A96E4"/>
            </a:solidFill>
            <a:round/>
            <a:headEnd/>
            <a:tailEnd/>
          </a:ln>
          <a:effectLst>
            <a:outerShdw dist="19999" dir="5400000" algn="ctr" rotWithShape="0">
              <a:schemeClr val="bg2">
                <a:alpha val="37999"/>
              </a:schemeClr>
            </a:outerShdw>
          </a:effectLst>
        </p:spPr>
        <p:txBody>
          <a:bodyPr/>
          <a:lstStyle/>
          <a:p>
            <a:endParaRPr lang="en-US"/>
          </a:p>
        </p:txBody>
      </p:sp>
      <p:sp>
        <p:nvSpPr>
          <p:cNvPr id="145574" name="Line 166"/>
          <p:cNvSpPr>
            <a:spLocks noChangeShapeType="1"/>
          </p:cNvSpPr>
          <p:nvPr/>
        </p:nvSpPr>
        <p:spPr bwMode="auto">
          <a:xfrm>
            <a:off x="5197475" y="6469063"/>
            <a:ext cx="509588" cy="0"/>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75" name="Line 167"/>
          <p:cNvSpPr>
            <a:spLocks noChangeShapeType="1"/>
          </p:cNvSpPr>
          <p:nvPr/>
        </p:nvSpPr>
        <p:spPr bwMode="auto">
          <a:xfrm>
            <a:off x="4148138" y="6434138"/>
            <a:ext cx="508000" cy="1587"/>
          </a:xfrm>
          <a:prstGeom prst="line">
            <a:avLst/>
          </a:prstGeom>
          <a:noFill/>
          <a:ln w="63500">
            <a:solidFill>
              <a:srgbClr val="FFFF00"/>
            </a:solidFill>
            <a:round/>
            <a:headEnd/>
            <a:tailEnd/>
          </a:ln>
          <a:effectLst>
            <a:outerShdw dist="19999" dir="5400000" algn="ctr" rotWithShape="0">
              <a:schemeClr val="bg2">
                <a:alpha val="37999"/>
              </a:schemeClr>
            </a:outerShdw>
          </a:effectLst>
        </p:spPr>
        <p:txBody>
          <a:bodyPr/>
          <a:lstStyle/>
          <a:p>
            <a:endParaRPr lang="en-US"/>
          </a:p>
        </p:txBody>
      </p:sp>
      <p:sp>
        <p:nvSpPr>
          <p:cNvPr id="145576" name="Line 168"/>
          <p:cNvSpPr>
            <a:spLocks noChangeShapeType="1"/>
          </p:cNvSpPr>
          <p:nvPr/>
        </p:nvSpPr>
        <p:spPr bwMode="auto">
          <a:xfrm>
            <a:off x="4537075" y="6416675"/>
            <a:ext cx="509588" cy="1588"/>
          </a:xfrm>
          <a:prstGeom prst="line">
            <a:avLst/>
          </a:prstGeom>
          <a:noFill/>
          <a:ln w="63500">
            <a:solidFill>
              <a:srgbClr val="FF0000"/>
            </a:solidFill>
            <a:round/>
            <a:headEnd/>
            <a:tailEnd/>
          </a:ln>
          <a:effectLst>
            <a:outerShdw dist="19999" dir="5400000" algn="ctr" rotWithShape="0">
              <a:schemeClr val="bg2">
                <a:alpha val="37999"/>
              </a:schemeClr>
            </a:outerShdw>
          </a:effectLst>
        </p:spPr>
        <p:txBody>
          <a:bodyPr/>
          <a:lstStyle/>
          <a:p>
            <a:endParaRPr lang="en-US"/>
          </a:p>
        </p:txBody>
      </p:sp>
      <p:sp>
        <p:nvSpPr>
          <p:cNvPr id="145577" name="AutoShape 169"/>
          <p:cNvSpPr>
            <a:spLocks/>
          </p:cNvSpPr>
          <p:nvPr/>
        </p:nvSpPr>
        <p:spPr bwMode="auto">
          <a:xfrm rot="2279999">
            <a:off x="4418013" y="3963988"/>
            <a:ext cx="979487" cy="484187"/>
          </a:xfrm>
          <a:prstGeom prst="leftArrow">
            <a:avLst>
              <a:gd name="adj1" fmla="val 50000"/>
              <a:gd name="adj2" fmla="val 35224"/>
            </a:avLst>
          </a:prstGeom>
          <a:solidFill>
            <a:srgbClr val="FFFFFF"/>
          </a:solidFill>
          <a:ln w="9525">
            <a:solidFill>
              <a:schemeClr val="tx1"/>
            </a:solidFill>
            <a:miter lim="800000"/>
            <a:headEnd/>
            <a:tailEnd/>
          </a:ln>
          <a:effectLst>
            <a:outerShdw dist="22999" dir="5400000" algn="ctr" rotWithShape="0">
              <a:schemeClr val="bg2">
                <a:alpha val="34999"/>
              </a:schemeClr>
            </a:outerShdw>
          </a:effectLst>
        </p:spPr>
        <p:txBody>
          <a:bodyPr lIns="0" tIns="0" rIns="0" bIns="0"/>
          <a:lstStyle/>
          <a:p>
            <a:endParaRPr lang="en-US"/>
          </a:p>
        </p:txBody>
      </p:sp>
      <p:sp>
        <p:nvSpPr>
          <p:cNvPr id="145578" name="Rectangle 170"/>
          <p:cNvSpPr>
            <a:spLocks/>
          </p:cNvSpPr>
          <p:nvPr/>
        </p:nvSpPr>
        <p:spPr bwMode="auto">
          <a:xfrm>
            <a:off x="6535738" y="3267075"/>
            <a:ext cx="2286000" cy="990600"/>
          </a:xfrm>
          <a:prstGeom prst="rect">
            <a:avLst/>
          </a:prstGeom>
          <a:noFill/>
          <a:ln w="12700">
            <a:noFill/>
            <a:miter lim="800000"/>
            <a:headEnd/>
            <a:tailEnd/>
          </a:ln>
        </p:spPr>
        <p:txBody>
          <a:bodyPr lIns="26788" tIns="26788" rIns="26788" bIns="26788"/>
          <a:lstStyle/>
          <a:p>
            <a:pPr algn="l" defTabSz="642938"/>
            <a:r>
              <a:rPr lang="en-US" sz="2100" dirty="0">
                <a:latin typeface="+mj-lt"/>
                <a:sym typeface="Calisto MT" pitchFamily="18" charset="0"/>
              </a:rPr>
              <a:t>Need to map them back to human reference</a:t>
            </a:r>
          </a:p>
        </p:txBody>
      </p:sp>
    </p:spTree>
    <p:extLst>
      <p:ext uri="{BB962C8B-B14F-4D97-AF65-F5344CB8AC3E}">
        <p14:creationId xmlns:p14="http://schemas.microsoft.com/office/powerpoint/2010/main" val="202373611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457200" y="203388"/>
            <a:ext cx="8229600" cy="1143000"/>
          </a:xfrm>
        </p:spPr>
        <p:txBody>
          <a:bodyPr/>
          <a:lstStyle/>
          <a:p>
            <a:r>
              <a:rPr lang="en-US" dirty="0"/>
              <a:t>Alignment</a:t>
            </a:r>
          </a:p>
        </p:txBody>
      </p:sp>
      <p:sp>
        <p:nvSpPr>
          <p:cNvPr id="16387" name="Date Placeholder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endParaRPr lang="en-US"/>
          </a:p>
          <a:p>
            <a:pPr eaLnBrk="1" hangingPunct="1"/>
            <a:endParaRPr lang="en-US"/>
          </a:p>
        </p:txBody>
      </p:sp>
      <p:sp>
        <p:nvSpPr>
          <p:cNvPr id="16388"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endParaRPr lang="en-US"/>
          </a:p>
          <a:p>
            <a:pPr eaLnBrk="1" hangingPunct="1"/>
            <a:endParaRPr lang="en-US"/>
          </a:p>
        </p:txBody>
      </p:sp>
      <p:sp>
        <p:nvSpPr>
          <p:cNvPr id="16390" name="TextBox 6"/>
          <p:cNvSpPr txBox="1">
            <a:spLocks noChangeArrowheads="1"/>
          </p:cNvSpPr>
          <p:nvPr/>
        </p:nvSpPr>
        <p:spPr bwMode="auto">
          <a:xfrm>
            <a:off x="991970" y="1242897"/>
            <a:ext cx="5248502" cy="13849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dirty="0">
                <a:latin typeface="+mn-lt"/>
              </a:rPr>
              <a:t>Reference sequence:</a:t>
            </a:r>
          </a:p>
          <a:p>
            <a:pPr eaLnBrk="1" hangingPunct="1"/>
            <a:endParaRPr lang="en-US" sz="2800" dirty="0">
              <a:latin typeface="+mn-lt"/>
            </a:endParaRPr>
          </a:p>
          <a:p>
            <a:pPr eaLnBrk="1" hangingPunct="1"/>
            <a:r>
              <a:rPr lang="en-US" sz="2800" dirty="0" err="1">
                <a:latin typeface="+mn-lt"/>
              </a:rPr>
              <a:t>actgtagattag</a:t>
            </a:r>
            <a:r>
              <a:rPr lang="en-US" sz="2800" b="1" dirty="0" err="1">
                <a:solidFill>
                  <a:srgbClr val="0000FF"/>
                </a:solidFill>
                <a:latin typeface="+mn-lt"/>
              </a:rPr>
              <a:t>ccgag</a:t>
            </a:r>
            <a:r>
              <a:rPr lang="en-US" sz="2800" b="1" dirty="0" err="1">
                <a:solidFill>
                  <a:srgbClr val="008000"/>
                </a:solidFill>
                <a:latin typeface="+mn-lt"/>
              </a:rPr>
              <a:t>t</a:t>
            </a:r>
            <a:r>
              <a:rPr lang="en-US" sz="2800" b="1" dirty="0" err="1">
                <a:solidFill>
                  <a:srgbClr val="0000FF"/>
                </a:solidFill>
                <a:latin typeface="+mn-lt"/>
              </a:rPr>
              <a:t>agctag</a:t>
            </a:r>
            <a:r>
              <a:rPr lang="en-US" sz="2800" dirty="0" err="1">
                <a:latin typeface="+mn-lt"/>
              </a:rPr>
              <a:t>ctagtcgat</a:t>
            </a:r>
            <a:endParaRPr lang="en-US" sz="2800" dirty="0">
              <a:latin typeface="+mn-lt"/>
            </a:endParaRPr>
          </a:p>
        </p:txBody>
      </p:sp>
      <p:sp>
        <p:nvSpPr>
          <p:cNvPr id="16391" name="TextBox 7"/>
          <p:cNvSpPr txBox="1">
            <a:spLocks noChangeArrowheads="1"/>
          </p:cNvSpPr>
          <p:nvPr/>
        </p:nvSpPr>
        <p:spPr bwMode="auto">
          <a:xfrm>
            <a:off x="3657601" y="4156653"/>
            <a:ext cx="2149923"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b="1" dirty="0" err="1">
                <a:solidFill>
                  <a:srgbClr val="FF0000"/>
                </a:solidFill>
                <a:latin typeface="+mj-lt"/>
              </a:rPr>
              <a:t>ccgag</a:t>
            </a:r>
            <a:r>
              <a:rPr lang="en-US" sz="2800" b="1" dirty="0" err="1">
                <a:solidFill>
                  <a:srgbClr val="008000"/>
                </a:solidFill>
                <a:latin typeface="+mj-lt"/>
              </a:rPr>
              <a:t>a</a:t>
            </a:r>
            <a:r>
              <a:rPr lang="en-US" sz="2800" b="1" dirty="0" err="1">
                <a:solidFill>
                  <a:srgbClr val="FF0000"/>
                </a:solidFill>
                <a:latin typeface="+mj-lt"/>
              </a:rPr>
              <a:t>agctag</a:t>
            </a:r>
            <a:endParaRPr lang="en-US" sz="2800" b="1" dirty="0">
              <a:solidFill>
                <a:srgbClr val="FF0000"/>
              </a:solidFill>
              <a:latin typeface="+mj-lt"/>
            </a:endParaRPr>
          </a:p>
        </p:txBody>
      </p:sp>
      <p:sp>
        <p:nvSpPr>
          <p:cNvPr id="16392" name="TextBox 8"/>
          <p:cNvSpPr txBox="1">
            <a:spLocks noChangeArrowheads="1"/>
          </p:cNvSpPr>
          <p:nvPr/>
        </p:nvSpPr>
        <p:spPr bwMode="auto">
          <a:xfrm>
            <a:off x="4762500" y="2935556"/>
            <a:ext cx="2514600" cy="923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dirty="0">
                <a:latin typeface="+mn-lt"/>
              </a:rPr>
              <a:t>Find best match for each read in a reference sequence</a:t>
            </a:r>
          </a:p>
        </p:txBody>
      </p:sp>
      <p:cxnSp>
        <p:nvCxnSpPr>
          <p:cNvPr id="10" name="Straight Arrow Connector 9"/>
          <p:cNvCxnSpPr>
            <a:cxnSpLocks noChangeShapeType="1"/>
          </p:cNvCxnSpPr>
          <p:nvPr/>
        </p:nvCxnSpPr>
        <p:spPr bwMode="auto">
          <a:xfrm flipV="1">
            <a:off x="2590800" y="2627891"/>
            <a:ext cx="1066800" cy="792203"/>
          </a:xfrm>
          <a:prstGeom prst="straightConnector1">
            <a:avLst/>
          </a:prstGeom>
          <a:noFill/>
          <a:ln w="25400">
            <a:solidFill>
              <a:srgbClr val="7F8C6C"/>
            </a:solidFill>
            <a:round/>
            <a:headEnd/>
            <a:tailEnd type="arrow" w="med" len="med"/>
          </a:ln>
          <a:effectLst>
            <a:outerShdw blurRad="63500" dist="20000" dir="5400000" rotWithShape="0">
              <a:srgbClr val="000000">
                <a:alpha val="37999"/>
              </a:srgbClr>
            </a:outerShdw>
          </a:effectLst>
          <a:extLst>
            <a:ext uri="{909E8E84-426E-40dd-AFC4-6F175D3DCCD1}">
              <a14:hiddenFill xmlns="" xmlns:a14="http://schemas.microsoft.com/office/drawing/2010/main">
                <a:noFill/>
              </a14:hiddenFill>
            </a:ext>
          </a:extLst>
        </p:spPr>
      </p:cxnSp>
      <p:cxnSp>
        <p:nvCxnSpPr>
          <p:cNvPr id="11" name="Straight Arrow Connector 10"/>
          <p:cNvCxnSpPr>
            <a:cxnSpLocks noChangeShapeType="1"/>
          </p:cNvCxnSpPr>
          <p:nvPr/>
        </p:nvCxnSpPr>
        <p:spPr bwMode="auto">
          <a:xfrm>
            <a:off x="2590800" y="3420094"/>
            <a:ext cx="1066800" cy="1009402"/>
          </a:xfrm>
          <a:prstGeom prst="straightConnector1">
            <a:avLst/>
          </a:prstGeom>
          <a:noFill/>
          <a:ln w="25400">
            <a:solidFill>
              <a:srgbClr val="7F8C6C"/>
            </a:solidFill>
            <a:round/>
            <a:headEnd/>
            <a:tailEnd type="arrow" w="med" len="med"/>
          </a:ln>
          <a:effectLst>
            <a:outerShdw blurRad="63500" dist="20000" dir="5400000" rotWithShape="0">
              <a:srgbClr val="000000">
                <a:alpha val="37999"/>
              </a:srgbClr>
            </a:outerShdw>
          </a:effectLst>
          <a:extLst>
            <a:ext uri="{909E8E84-426E-40dd-AFC4-6F175D3DCCD1}">
              <a14:hiddenFill xmlns="" xmlns:a14="http://schemas.microsoft.com/office/drawing/2010/main">
                <a:noFill/>
              </a14:hiddenFill>
            </a:ext>
          </a:extLst>
        </p:spPr>
      </p:cxnSp>
      <p:sp>
        <p:nvSpPr>
          <p:cNvPr id="12" name="Footer Placeholder 4"/>
          <p:cNvSpPr txBox="1">
            <a:spLocks/>
          </p:cNvSpPr>
          <p:nvPr/>
        </p:nvSpPr>
        <p:spPr>
          <a:xfrm>
            <a:off x="991970" y="4857575"/>
            <a:ext cx="7285964" cy="21548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lIns="91440" tIns="45720" rIns="91440" bIns="45720" rtlCol="0" anchor="ct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marL="342900" marR="0" lvl="0" indent="-342900" algn="l" defTabSz="457200" rtl="0" eaLnBrk="1" fontAlgn="auto" latinLnBrk="0" hangingPunct="1">
              <a:lnSpc>
                <a:spcPct val="100000"/>
              </a:lnSpc>
              <a:spcBef>
                <a:spcPts val="0"/>
              </a:spcBef>
              <a:spcAft>
                <a:spcPts val="600"/>
              </a:spcAft>
              <a:buClrTx/>
              <a:buSzTx/>
              <a:buFont typeface="Arial"/>
              <a:buChar char="•"/>
              <a:tabLst/>
              <a:defRPr/>
            </a:pPr>
            <a:r>
              <a:rPr lang="en-US" sz="2000" dirty="0"/>
              <a:t>Hashing is time and memory consuming for millions of reads and billion-base long reference </a:t>
            </a:r>
          </a:p>
          <a:p>
            <a:pPr marL="342900" indent="-342900" eaLnBrk="1" hangingPunct="1">
              <a:spcAft>
                <a:spcPts val="600"/>
              </a:spcAft>
              <a:buFont typeface="Arial"/>
              <a:buChar char="•"/>
              <a:defRPr/>
            </a:pPr>
            <a:r>
              <a:rPr lang="en-US" sz="2000" dirty="0"/>
              <a:t>Errors in reads</a:t>
            </a:r>
            <a:endParaRPr kumimoji="0" lang="en-US" sz="2000" b="0" i="0" u="none" strike="noStrike" kern="1200" cap="none" spc="0" normalizeH="0" baseline="0" noProof="0" dirty="0">
              <a:ln>
                <a:noFill/>
              </a:ln>
              <a:solidFill>
                <a:schemeClr val="tx1"/>
              </a:solidFill>
              <a:effectLst/>
              <a:uLnTx/>
              <a:uFillTx/>
              <a:latin typeface="+mj-lt"/>
              <a:ea typeface="ＭＳ Ｐゴシック" charset="0"/>
              <a:cs typeface="Arial" charset="0"/>
            </a:endParaRPr>
          </a:p>
          <a:p>
            <a:pPr marL="342900" marR="0" lvl="0" indent="-342900" algn="l" defTabSz="457200" rtl="0" eaLnBrk="1" fontAlgn="auto" latinLnBrk="0" hangingPunct="1">
              <a:lnSpc>
                <a:spcPct val="100000"/>
              </a:lnSpc>
              <a:spcBef>
                <a:spcPts val="0"/>
              </a:spcBef>
              <a:spcAft>
                <a:spcPts val="600"/>
              </a:spcAft>
              <a:buClrTx/>
              <a:buSzTx/>
              <a:buFont typeface="Arial"/>
              <a:buChar char="•"/>
              <a:tabLst/>
              <a:defRPr/>
            </a:pPr>
            <a:r>
              <a:rPr kumimoji="0" lang="en-US" sz="2000" i="0" u="none" strike="noStrike" kern="1200" cap="none" spc="0" normalizeH="0" baseline="0" noProof="0" dirty="0">
                <a:ln>
                  <a:noFill/>
                </a:ln>
                <a:solidFill>
                  <a:schemeClr val="tx1"/>
                </a:solidFill>
                <a:effectLst/>
                <a:uLnTx/>
                <a:uFillTx/>
                <a:latin typeface="Arial" charset="0"/>
                <a:ea typeface="ＭＳ Ｐゴシック" charset="0"/>
                <a:cs typeface="Arial" charset="0"/>
              </a:rPr>
              <a:t>Each read may be mapped to multiple positions</a:t>
            </a:r>
          </a:p>
          <a:p>
            <a:pPr marL="342900" indent="-342900" eaLnBrk="1" hangingPunct="1">
              <a:spcAft>
                <a:spcPts val="600"/>
              </a:spcAft>
              <a:buFont typeface="Arial"/>
              <a:buChar char="•"/>
              <a:defRPr/>
            </a:pPr>
            <a:r>
              <a:rPr lang="en-US" sz="2000" dirty="0"/>
              <a:t>Individual polymorphisms</a:t>
            </a:r>
          </a:p>
          <a:p>
            <a:pPr marL="342900" marR="0" lvl="0" indent="-342900" algn="l" defTabSz="457200" rtl="0" eaLnBrk="1" fontAlgn="auto" latinLnBrk="0" hangingPunct="1">
              <a:lnSpc>
                <a:spcPct val="100000"/>
              </a:lnSpc>
              <a:spcBef>
                <a:spcPts val="0"/>
              </a:spcBef>
              <a:spcAft>
                <a:spcPts val="0"/>
              </a:spcAft>
              <a:buClrTx/>
              <a:buSzTx/>
              <a:buFont typeface="Arial"/>
              <a:buChar char="•"/>
              <a:tabLst/>
              <a:defRPr/>
            </a:pPr>
            <a:endParaRPr kumimoji="0" lang="en-US" sz="2000" b="0" i="0" u="none" strike="noStrike" kern="1200" cap="none" spc="0" normalizeH="0" baseline="0" noProof="0" dirty="0">
              <a:ln>
                <a:noFill/>
              </a:ln>
              <a:solidFill>
                <a:schemeClr val="tx1"/>
              </a:solidFill>
              <a:effectLst/>
              <a:uLnTx/>
              <a:uFillTx/>
              <a:latin typeface="+mj-lt"/>
              <a:ea typeface="ＭＳ Ｐゴシック" charset="0"/>
              <a:cs typeface="Arial" charset="0"/>
            </a:endParaRPr>
          </a:p>
        </p:txBody>
      </p:sp>
      <p:sp>
        <p:nvSpPr>
          <p:cNvPr id="13" name="TextBox 6"/>
          <p:cNvSpPr txBox="1">
            <a:spLocks noChangeArrowheads="1"/>
          </p:cNvSpPr>
          <p:nvPr/>
        </p:nvSpPr>
        <p:spPr bwMode="auto">
          <a:xfrm>
            <a:off x="991970" y="4293075"/>
            <a:ext cx="2031777"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sz="2800" dirty="0">
                <a:latin typeface="+mn-lt"/>
              </a:rPr>
              <a:t>Challenges:</a:t>
            </a:r>
          </a:p>
        </p:txBody>
      </p:sp>
    </p:spTree>
    <p:extLst>
      <p:ext uri="{BB962C8B-B14F-4D97-AF65-F5344CB8AC3E}">
        <p14:creationId xmlns:p14="http://schemas.microsoft.com/office/powerpoint/2010/main" val="3389860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Existing Alignment by Category</a:t>
            </a:r>
          </a:p>
        </p:txBody>
      </p:sp>
      <p:sp>
        <p:nvSpPr>
          <p:cNvPr id="8" name="Content Placeholder 7"/>
          <p:cNvSpPr>
            <a:spLocks noGrp="1"/>
          </p:cNvSpPr>
          <p:nvPr>
            <p:ph idx="1"/>
          </p:nvPr>
        </p:nvSpPr>
        <p:spPr>
          <a:xfrm>
            <a:off x="581025" y="1539874"/>
            <a:ext cx="7772400" cy="4784725"/>
          </a:xfrm>
        </p:spPr>
        <p:txBody>
          <a:bodyPr>
            <a:normAutofit fontScale="92500" lnSpcReduction="10000"/>
          </a:bodyPr>
          <a:lstStyle/>
          <a:p>
            <a:r>
              <a:rPr lang="en-US" sz="2600" dirty="0">
                <a:latin typeface="+mj-lt"/>
              </a:rPr>
              <a:t>Hashing reference genome</a:t>
            </a:r>
          </a:p>
          <a:p>
            <a:pPr lvl="1"/>
            <a:r>
              <a:rPr lang="en-US" sz="2600" dirty="0">
                <a:latin typeface="+mj-lt"/>
              </a:rPr>
              <a:t>SOAP1, MOSAIK, PASS, BFAST, …</a:t>
            </a:r>
          </a:p>
          <a:p>
            <a:pPr lvl="1"/>
            <a:endParaRPr lang="en-US" sz="2600" dirty="0">
              <a:latin typeface="+mj-lt"/>
            </a:endParaRPr>
          </a:p>
          <a:p>
            <a:r>
              <a:rPr lang="en-US" sz="2600" dirty="0">
                <a:latin typeface="+mj-lt"/>
              </a:rPr>
              <a:t>Hashing short reads</a:t>
            </a:r>
          </a:p>
          <a:p>
            <a:pPr lvl="1"/>
            <a:r>
              <a:rPr lang="en-US" sz="2600" dirty="0">
                <a:latin typeface="+mj-lt"/>
              </a:rPr>
              <a:t>Eland, MAQ, </a:t>
            </a:r>
            <a:r>
              <a:rPr lang="en-US" sz="2600" dirty="0" err="1">
                <a:latin typeface="+mj-lt"/>
              </a:rPr>
              <a:t>SHRiMP</a:t>
            </a:r>
            <a:r>
              <a:rPr lang="en-US" sz="2600" dirty="0">
                <a:latin typeface="+mj-lt"/>
              </a:rPr>
              <a:t>, …</a:t>
            </a:r>
          </a:p>
          <a:p>
            <a:pPr lvl="1"/>
            <a:endParaRPr lang="en-US" sz="2600" dirty="0">
              <a:latin typeface="+mj-lt"/>
            </a:endParaRPr>
          </a:p>
          <a:p>
            <a:r>
              <a:rPr lang="en-US" sz="2600" dirty="0">
                <a:latin typeface="+mj-lt"/>
              </a:rPr>
              <a:t>Merge-sorting reference together with reads</a:t>
            </a:r>
          </a:p>
          <a:p>
            <a:pPr lvl="1"/>
            <a:r>
              <a:rPr lang="en-US" sz="2600" dirty="0">
                <a:latin typeface="+mj-lt"/>
              </a:rPr>
              <a:t>Slider</a:t>
            </a:r>
          </a:p>
          <a:p>
            <a:pPr lvl="1"/>
            <a:endParaRPr lang="en-US" sz="2600" dirty="0">
              <a:latin typeface="+mj-lt"/>
            </a:endParaRPr>
          </a:p>
          <a:p>
            <a:r>
              <a:rPr lang="en-US" sz="2600" dirty="0">
                <a:latin typeface="+mj-lt"/>
              </a:rPr>
              <a:t>Based on Burrows-Wheeler Transform</a:t>
            </a:r>
          </a:p>
          <a:p>
            <a:pPr lvl="1"/>
            <a:r>
              <a:rPr lang="en-US" sz="2600" u="sng" dirty="0">
                <a:latin typeface="+mj-lt"/>
              </a:rPr>
              <a:t>BWA</a:t>
            </a:r>
            <a:r>
              <a:rPr lang="en-US" sz="2600" dirty="0">
                <a:latin typeface="+mj-lt"/>
              </a:rPr>
              <a:t>, SOAP2, </a:t>
            </a:r>
            <a:r>
              <a:rPr lang="en-US" sz="2600" u="sng" dirty="0">
                <a:latin typeface="+mj-lt"/>
              </a:rPr>
              <a:t>Bowtie</a:t>
            </a:r>
            <a:r>
              <a:rPr lang="en-US" sz="2600" dirty="0">
                <a:latin typeface="+mj-lt"/>
              </a:rPr>
              <a:t>, …</a:t>
            </a:r>
          </a:p>
          <a:p>
            <a:pPr marL="514350" indent="-514350"/>
            <a:endParaRPr lang="en-US" dirty="0">
              <a:latin typeface="Arial" charset="0"/>
            </a:endParaRPr>
          </a:p>
        </p:txBody>
      </p:sp>
      <p:sp>
        <p:nvSpPr>
          <p:cNvPr id="17412"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endParaRPr lang="en-US" dirty="0"/>
          </a:p>
          <a:p>
            <a:pPr eaLnBrk="1" hangingPunct="1"/>
            <a:endParaRPr lang="en-US" dirty="0"/>
          </a:p>
          <a:p>
            <a:pPr eaLnBrk="1" hangingPunct="1"/>
            <a:endParaRPr lang="en-US" dirty="0"/>
          </a:p>
        </p:txBody>
      </p:sp>
      <p:sp>
        <p:nvSpPr>
          <p:cNvPr id="17413" name="TextBox 8"/>
          <p:cNvSpPr txBox="1">
            <a:spLocks noChangeArrowheads="1"/>
          </p:cNvSpPr>
          <p:nvPr/>
        </p:nvSpPr>
        <p:spPr bwMode="auto">
          <a:xfrm>
            <a:off x="904875" y="6346826"/>
            <a:ext cx="69342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r>
              <a:rPr lang="en-US" dirty="0"/>
              <a:t>Li and Durbin (2009), </a:t>
            </a:r>
            <a:r>
              <a:rPr lang="en-US" i="1" dirty="0"/>
              <a:t>Bioinformatics </a:t>
            </a:r>
            <a:r>
              <a:rPr lang="en-US" dirty="0"/>
              <a:t>25 (14): 1754-60</a:t>
            </a:r>
          </a:p>
        </p:txBody>
      </p:sp>
    </p:spTree>
    <p:extLst>
      <p:ext uri="{BB962C8B-B14F-4D97-AF65-F5344CB8AC3E}">
        <p14:creationId xmlns:p14="http://schemas.microsoft.com/office/powerpoint/2010/main" val="3047003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After Alignment	</a:t>
            </a:r>
          </a:p>
        </p:txBody>
      </p:sp>
      <p:sp>
        <p:nvSpPr>
          <p:cNvPr id="3" name="Content Placeholder 2"/>
          <p:cNvSpPr>
            <a:spLocks noGrp="1"/>
          </p:cNvSpPr>
          <p:nvPr>
            <p:ph idx="1"/>
          </p:nvPr>
        </p:nvSpPr>
        <p:spPr/>
        <p:txBody>
          <a:bodyPr/>
          <a:lstStyle/>
          <a:p>
            <a:r>
              <a:rPr lang="en-US" dirty="0"/>
              <a:t>Each read is mapped to reference genome with tolerated number of mismatches</a:t>
            </a:r>
          </a:p>
          <a:p>
            <a:pPr marL="857250" lvl="1" indent="-457200"/>
            <a:r>
              <a:rPr lang="en-US" dirty="0"/>
              <a:t>Mismatches allow us to discover the individual variation </a:t>
            </a:r>
          </a:p>
          <a:p>
            <a:endParaRPr lang="en-US" dirty="0"/>
          </a:p>
          <a:p>
            <a:r>
              <a:rPr lang="en-US" dirty="0"/>
              <a:t>Each site of reference genome is covered by multiple un-evenly distributed reads</a:t>
            </a:r>
          </a:p>
          <a:p>
            <a:pPr lvl="1"/>
            <a:r>
              <a:rPr lang="en-US" dirty="0"/>
              <a:t>Some sites might not be covered</a:t>
            </a:r>
          </a:p>
          <a:p>
            <a:endParaRPr lang="en-US" dirty="0"/>
          </a:p>
        </p:txBody>
      </p:sp>
    </p:spTree>
    <p:extLst>
      <p:ext uri="{BB962C8B-B14F-4D97-AF65-F5344CB8AC3E}">
        <p14:creationId xmlns:p14="http://schemas.microsoft.com/office/powerpoint/2010/main" val="1380771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1079001" y="3705638"/>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a:xfrm>
            <a:off x="1079001" y="3783426"/>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1383801" y="3477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536201" y="3553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536201" y="3400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688601" y="3475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1688601" y="3324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1917201" y="3553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1460001" y="3248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1307601" y="3324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1841001" y="3246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1993401" y="3400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145801" y="3477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307601" y="3172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1612401" y="3172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993401" y="3172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2145801" y="3324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298201" y="3551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1155201" y="3096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1307601" y="3019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1536201" y="3094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1841001" y="3094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1612401" y="3019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1917201" y="3018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1155201" y="2943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1460001" y="2943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1764801" y="2943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2145801" y="3096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2222001" y="3246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2450601" y="3399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2069601" y="2943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2374401" y="3172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298201" y="3018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2222001" y="2865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1993401" y="2791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1841001" y="2715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1917201" y="2867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1536201" y="2867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1307601" y="2791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1612401" y="2791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1231401" y="2713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1536201" y="2715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1993401" y="2638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1841001" y="2562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1612401" y="2637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1079001" y="2637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1231401" y="25610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1383801" y="2484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1764801" y="2484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2145801" y="25610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2222001" y="2715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2145801" y="2484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1993401" y="2410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1536201" y="2408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1155201" y="2410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2374401" y="2637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2374401" y="2789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2450601" y="29420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2526801" y="3094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2526801" y="32468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2298201" y="2410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a:off x="2450601" y="2562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p:nvPr/>
        </p:nvCxnSpPr>
        <p:spPr>
          <a:xfrm>
            <a:off x="2145801" y="2332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1764801" y="2332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1993401" y="2256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2526801" y="2332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2603001" y="3551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2374401" y="2256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1612401" y="22578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1383801" y="23324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1231401" y="2256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1460001" y="21800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1841001" y="2181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222001" y="21816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1993401" y="2105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1612401" y="2105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1231401" y="2105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2374401" y="21054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2526801" y="2715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1155201" y="33992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1155201" y="3551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1841001" y="2029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2145801" y="20292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1460001" y="2027650"/>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a:off x="1993401" y="1953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1536201" y="1953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a:off x="1993401" y="271503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5498601" y="1872834"/>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5498601" y="1950622"/>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5498601" y="2785646"/>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a:off x="5498601" y="2863434"/>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5498601" y="3700046"/>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a:off x="5498601" y="3777834"/>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a:xfrm>
            <a:off x="5498601" y="4614446"/>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a:xfrm>
            <a:off x="5498601" y="4692234"/>
            <a:ext cx="1752600"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a:xfrm>
            <a:off x="6413001" y="171725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3" name="Straight Connector 102"/>
          <p:cNvCxnSpPr/>
          <p:nvPr/>
        </p:nvCxnSpPr>
        <p:spPr>
          <a:xfrm>
            <a:off x="6794001" y="171725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a:off x="6032001" y="17188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a:off x="5651001" y="171725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a:off x="5879601" y="164105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a:off x="6260601" y="1642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8" name="Straight Connector 107"/>
          <p:cNvCxnSpPr/>
          <p:nvPr/>
        </p:nvCxnSpPr>
        <p:spPr>
          <a:xfrm>
            <a:off x="6641601" y="1642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a:off x="6413001" y="1566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a:off x="6032001" y="1566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a:xfrm>
            <a:off x="5651001" y="1566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a:off x="6794001" y="1566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6260601" y="1490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6565401" y="1490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5879601" y="1488658"/>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6413001" y="1414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5955801" y="1414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6260601" y="2634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651001" y="2633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5955801" y="2634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6413001" y="2558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6260601" y="2482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6032001" y="2557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4" name="Straight Connector 123"/>
          <p:cNvCxnSpPr/>
          <p:nvPr/>
        </p:nvCxnSpPr>
        <p:spPr>
          <a:xfrm>
            <a:off x="5498601" y="2557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a:off x="5651001" y="24808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5803401" y="2404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a:off x="6184401" y="2404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8" name="Straight Connector 127"/>
          <p:cNvCxnSpPr/>
          <p:nvPr/>
        </p:nvCxnSpPr>
        <p:spPr>
          <a:xfrm>
            <a:off x="6565401" y="24808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29" name="Straight Connector 128"/>
          <p:cNvCxnSpPr/>
          <p:nvPr/>
        </p:nvCxnSpPr>
        <p:spPr>
          <a:xfrm>
            <a:off x="6641601" y="2634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p:cNvCxnSpPr/>
          <p:nvPr/>
        </p:nvCxnSpPr>
        <p:spPr>
          <a:xfrm>
            <a:off x="6565401" y="2404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1" name="Straight Connector 130"/>
          <p:cNvCxnSpPr/>
          <p:nvPr/>
        </p:nvCxnSpPr>
        <p:spPr>
          <a:xfrm>
            <a:off x="6413001" y="2330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2" name="Straight Connector 131"/>
          <p:cNvCxnSpPr/>
          <p:nvPr/>
        </p:nvCxnSpPr>
        <p:spPr>
          <a:xfrm>
            <a:off x="5955801" y="2328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3" name="Straight Connector 132"/>
          <p:cNvCxnSpPr/>
          <p:nvPr/>
        </p:nvCxnSpPr>
        <p:spPr>
          <a:xfrm>
            <a:off x="5574801" y="2330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4" name="Straight Connector 133"/>
          <p:cNvCxnSpPr/>
          <p:nvPr/>
        </p:nvCxnSpPr>
        <p:spPr>
          <a:xfrm>
            <a:off x="6794001" y="2557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5" name="Straight Connector 134"/>
          <p:cNvCxnSpPr/>
          <p:nvPr/>
        </p:nvCxnSpPr>
        <p:spPr>
          <a:xfrm>
            <a:off x="6717801" y="2330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6" name="Straight Connector 135"/>
          <p:cNvCxnSpPr/>
          <p:nvPr/>
        </p:nvCxnSpPr>
        <p:spPr>
          <a:xfrm>
            <a:off x="6870201" y="2482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p:nvPr/>
        </p:nvCxnSpPr>
        <p:spPr>
          <a:xfrm>
            <a:off x="6946401" y="2634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a:off x="6413001" y="2634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p:cNvCxnSpPr/>
          <p:nvPr/>
        </p:nvCxnSpPr>
        <p:spPr>
          <a:xfrm>
            <a:off x="5727201" y="3549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6032001" y="3549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6413001" y="3549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5574801" y="3473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5727201" y="3396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955801" y="3471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260601" y="3471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032001" y="3396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6336801" y="3395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5574801" y="3320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5879601" y="3320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6184401" y="3320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6565401" y="3473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489201" y="3320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6794001" y="3549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6717801" y="3395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6641601" y="32428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6" name="Straight Connector 155"/>
          <p:cNvCxnSpPr/>
          <p:nvPr/>
        </p:nvCxnSpPr>
        <p:spPr>
          <a:xfrm>
            <a:off x="6336801" y="3244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7" name="Straight Connector 156"/>
          <p:cNvCxnSpPr/>
          <p:nvPr/>
        </p:nvCxnSpPr>
        <p:spPr>
          <a:xfrm>
            <a:off x="5955801" y="3244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6870201" y="3319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6946401" y="34714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5803401" y="4387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5955801" y="4463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955801" y="4311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108201" y="43858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108201" y="4235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6336801" y="44636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5879601" y="41588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5727201" y="4235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6260601" y="4157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6413001" y="43112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565401" y="43874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6565401" y="4235034"/>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6717801" y="4462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6641601" y="4157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4" name="Straight Connector 173"/>
          <p:cNvCxnSpPr/>
          <p:nvPr/>
        </p:nvCxnSpPr>
        <p:spPr>
          <a:xfrm>
            <a:off x="6870201" y="4309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5" name="Straight Connector 174"/>
          <p:cNvCxnSpPr/>
          <p:nvPr/>
        </p:nvCxnSpPr>
        <p:spPr>
          <a:xfrm>
            <a:off x="6946401" y="41572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7022601" y="4462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5574801" y="43096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5574801" y="4462046"/>
            <a:ext cx="228600" cy="1588"/>
          </a:xfrm>
          <a:prstGeom prst="line">
            <a:avLst/>
          </a:prstGeom>
          <a:ln w="9525">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363" name="TextBox 362"/>
          <p:cNvSpPr txBox="1"/>
          <p:nvPr/>
        </p:nvSpPr>
        <p:spPr>
          <a:xfrm>
            <a:off x="2903508" y="3586226"/>
            <a:ext cx="1219200" cy="338554"/>
          </a:xfrm>
          <a:prstGeom prst="rect">
            <a:avLst/>
          </a:prstGeom>
          <a:noFill/>
        </p:spPr>
        <p:txBody>
          <a:bodyPr wrap="square" rtlCol="0">
            <a:spAutoFit/>
          </a:bodyPr>
          <a:lstStyle/>
          <a:p>
            <a:r>
              <a:rPr lang="en-US" sz="1600" dirty="0"/>
              <a:t>Genome</a:t>
            </a:r>
          </a:p>
        </p:txBody>
      </p:sp>
      <p:sp>
        <p:nvSpPr>
          <p:cNvPr id="364" name="TextBox 363"/>
          <p:cNvSpPr txBox="1"/>
          <p:nvPr/>
        </p:nvSpPr>
        <p:spPr>
          <a:xfrm>
            <a:off x="7327401" y="1718846"/>
            <a:ext cx="1219200" cy="338554"/>
          </a:xfrm>
          <a:prstGeom prst="rect">
            <a:avLst/>
          </a:prstGeom>
          <a:noFill/>
        </p:spPr>
        <p:txBody>
          <a:bodyPr wrap="square" rtlCol="0">
            <a:spAutoFit/>
          </a:bodyPr>
          <a:lstStyle/>
          <a:p>
            <a:r>
              <a:rPr lang="en-US" sz="1600" dirty="0"/>
              <a:t>Genome 1</a:t>
            </a:r>
          </a:p>
        </p:txBody>
      </p:sp>
      <p:sp>
        <p:nvSpPr>
          <p:cNvPr id="365" name="TextBox 364"/>
          <p:cNvSpPr txBox="1"/>
          <p:nvPr/>
        </p:nvSpPr>
        <p:spPr>
          <a:xfrm>
            <a:off x="7327401" y="2633246"/>
            <a:ext cx="1219200" cy="338554"/>
          </a:xfrm>
          <a:prstGeom prst="rect">
            <a:avLst/>
          </a:prstGeom>
          <a:noFill/>
        </p:spPr>
        <p:txBody>
          <a:bodyPr wrap="square" rtlCol="0">
            <a:spAutoFit/>
          </a:bodyPr>
          <a:lstStyle/>
          <a:p>
            <a:r>
              <a:rPr lang="en-US" sz="1600" dirty="0"/>
              <a:t>Genome 2</a:t>
            </a:r>
          </a:p>
        </p:txBody>
      </p:sp>
      <p:sp>
        <p:nvSpPr>
          <p:cNvPr id="366" name="TextBox 365"/>
          <p:cNvSpPr txBox="1"/>
          <p:nvPr/>
        </p:nvSpPr>
        <p:spPr>
          <a:xfrm>
            <a:off x="7327401" y="3547646"/>
            <a:ext cx="1219200" cy="338554"/>
          </a:xfrm>
          <a:prstGeom prst="rect">
            <a:avLst/>
          </a:prstGeom>
          <a:noFill/>
        </p:spPr>
        <p:txBody>
          <a:bodyPr wrap="square" rtlCol="0">
            <a:spAutoFit/>
          </a:bodyPr>
          <a:lstStyle/>
          <a:p>
            <a:r>
              <a:rPr lang="en-US" sz="1600" dirty="0"/>
              <a:t>Genome 3</a:t>
            </a:r>
          </a:p>
        </p:txBody>
      </p:sp>
      <p:sp>
        <p:nvSpPr>
          <p:cNvPr id="367" name="TextBox 366"/>
          <p:cNvSpPr txBox="1"/>
          <p:nvPr/>
        </p:nvSpPr>
        <p:spPr>
          <a:xfrm>
            <a:off x="7327401" y="4462046"/>
            <a:ext cx="1219200" cy="338554"/>
          </a:xfrm>
          <a:prstGeom prst="rect">
            <a:avLst/>
          </a:prstGeom>
          <a:noFill/>
        </p:spPr>
        <p:txBody>
          <a:bodyPr wrap="square" rtlCol="0">
            <a:spAutoFit/>
          </a:bodyPr>
          <a:lstStyle/>
          <a:p>
            <a:r>
              <a:rPr lang="en-US" sz="1600" dirty="0"/>
              <a:t>Genome 4</a:t>
            </a:r>
          </a:p>
        </p:txBody>
      </p:sp>
      <p:sp>
        <p:nvSpPr>
          <p:cNvPr id="368" name="TextBox 367"/>
          <p:cNvSpPr txBox="1"/>
          <p:nvPr/>
        </p:nvSpPr>
        <p:spPr>
          <a:xfrm>
            <a:off x="2858319" y="1524000"/>
            <a:ext cx="1219200" cy="338554"/>
          </a:xfrm>
          <a:prstGeom prst="rect">
            <a:avLst/>
          </a:prstGeom>
          <a:noFill/>
        </p:spPr>
        <p:txBody>
          <a:bodyPr wrap="square" rtlCol="0">
            <a:spAutoFit/>
          </a:bodyPr>
          <a:lstStyle/>
          <a:p>
            <a:r>
              <a:rPr lang="en-US" sz="1600" dirty="0"/>
              <a:t>Reads</a:t>
            </a:r>
          </a:p>
        </p:txBody>
      </p:sp>
      <p:cxnSp>
        <p:nvCxnSpPr>
          <p:cNvPr id="370" name="Straight Arrow Connector 369"/>
          <p:cNvCxnSpPr/>
          <p:nvPr/>
        </p:nvCxnSpPr>
        <p:spPr>
          <a:xfrm rot="10800000" flipV="1">
            <a:off x="2831601" y="1876838"/>
            <a:ext cx="3810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5" name="Title 1"/>
          <p:cNvSpPr txBox="1">
            <a:spLocks/>
          </p:cNvSpPr>
          <p:nvPr/>
        </p:nvSpPr>
        <p:spPr>
          <a:xfrm>
            <a:off x="457200" y="274638"/>
            <a:ext cx="8229600" cy="946150"/>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600" dirty="0">
                <a:latin typeface="+mj-lt"/>
                <a:ea typeface="+mj-ea"/>
                <a:cs typeface="+mj-cs"/>
              </a:rPr>
              <a:t>Coverage (High </a:t>
            </a:r>
            <a:r>
              <a:rPr lang="en-US" sz="3600" dirty="0" err="1">
                <a:latin typeface="+mj-lt"/>
                <a:ea typeface="+mj-ea"/>
                <a:cs typeface="+mj-cs"/>
              </a:rPr>
              <a:t>vs</a:t>
            </a:r>
            <a:r>
              <a:rPr lang="en-US" sz="3600" dirty="0">
                <a:latin typeface="+mj-lt"/>
                <a:ea typeface="+mj-ea"/>
                <a:cs typeface="+mj-cs"/>
              </a:rPr>
              <a:t> Low)</a:t>
            </a:r>
            <a:endParaRPr kumimoji="0" lang="en-US" sz="3600" b="0" i="0" u="none" strike="noStrike" kern="1200" cap="none" spc="0" normalizeH="0" baseline="0" noProof="0" dirty="0">
              <a:ln>
                <a:noFill/>
              </a:ln>
              <a:effectLst/>
              <a:uLnTx/>
              <a:uFillTx/>
              <a:latin typeface="+mj-lt"/>
              <a:ea typeface="+mj-ea"/>
              <a:cs typeface="+mj-cs"/>
            </a:endParaRPr>
          </a:p>
        </p:txBody>
      </p:sp>
      <p:sp>
        <p:nvSpPr>
          <p:cNvPr id="186" name="TextBox 185"/>
          <p:cNvSpPr txBox="1"/>
          <p:nvPr/>
        </p:nvSpPr>
        <p:spPr>
          <a:xfrm>
            <a:off x="4187046" y="2514600"/>
            <a:ext cx="838200" cy="369332"/>
          </a:xfrm>
          <a:prstGeom prst="rect">
            <a:avLst/>
          </a:prstGeom>
          <a:noFill/>
        </p:spPr>
        <p:txBody>
          <a:bodyPr wrap="square" rtlCol="0">
            <a:spAutoFit/>
          </a:bodyPr>
          <a:lstStyle/>
          <a:p>
            <a:r>
              <a:rPr lang="en-US" dirty="0"/>
              <a:t>VS</a:t>
            </a:r>
          </a:p>
        </p:txBody>
      </p:sp>
      <p:sp>
        <p:nvSpPr>
          <p:cNvPr id="188" name="TextBox 187"/>
          <p:cNvSpPr txBox="1"/>
          <p:nvPr/>
        </p:nvSpPr>
        <p:spPr>
          <a:xfrm>
            <a:off x="1143000" y="5257800"/>
            <a:ext cx="7162800" cy="461665"/>
          </a:xfrm>
          <a:prstGeom prst="rect">
            <a:avLst/>
          </a:prstGeom>
          <a:noFill/>
        </p:spPr>
        <p:txBody>
          <a:bodyPr wrap="square" rtlCol="0">
            <a:spAutoFit/>
          </a:bodyPr>
          <a:lstStyle/>
          <a:p>
            <a:pPr marL="342900" indent="-342900" algn="l">
              <a:buClr>
                <a:schemeClr val="accent1"/>
              </a:buClr>
              <a:buSzPct val="62000"/>
              <a:buFont typeface="Arial"/>
              <a:buChar char="•"/>
            </a:pPr>
            <a:r>
              <a:rPr lang="en-US" sz="2400" dirty="0"/>
              <a:t>Which one has more power to detect variations? </a:t>
            </a:r>
          </a:p>
        </p:txBody>
      </p:sp>
    </p:spTree>
    <p:extLst>
      <p:ext uri="{BB962C8B-B14F-4D97-AF65-F5344CB8AC3E}">
        <p14:creationId xmlns:p14="http://schemas.microsoft.com/office/powerpoint/2010/main" val="3779613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Approaches</a:t>
            </a:r>
          </a:p>
        </p:txBody>
      </p:sp>
      <p:sp>
        <p:nvSpPr>
          <p:cNvPr id="3" name="Content Placeholder 2"/>
          <p:cNvSpPr>
            <a:spLocks noGrp="1"/>
          </p:cNvSpPr>
          <p:nvPr>
            <p:ph idx="1"/>
          </p:nvPr>
        </p:nvSpPr>
        <p:spPr/>
        <p:txBody>
          <a:bodyPr>
            <a:normAutofit fontScale="92500" lnSpcReduction="10000"/>
          </a:bodyPr>
          <a:lstStyle/>
          <a:p>
            <a:r>
              <a:rPr lang="en-US" sz="2800" dirty="0">
                <a:solidFill>
                  <a:schemeClr val="tx1"/>
                </a:solidFill>
              </a:rPr>
              <a:t>Deep whole genome sequencing</a:t>
            </a:r>
          </a:p>
          <a:p>
            <a:pPr lvl="1"/>
            <a:r>
              <a:rPr lang="en-US" sz="1800" dirty="0">
                <a:solidFill>
                  <a:schemeClr val="tx1"/>
                </a:solidFill>
              </a:rPr>
              <a:t>Expensive, only can be applied to limited samples currently</a:t>
            </a:r>
          </a:p>
          <a:p>
            <a:pPr lvl="1"/>
            <a:r>
              <a:rPr lang="en-US" sz="1800" dirty="0">
                <a:solidFill>
                  <a:schemeClr val="tx1"/>
                </a:solidFill>
              </a:rPr>
              <a:t>Most complete ascertainment of all variations</a:t>
            </a:r>
          </a:p>
          <a:p>
            <a:pPr marL="0" indent="0">
              <a:buNone/>
            </a:pPr>
            <a:endParaRPr lang="en-US" sz="2800" dirty="0">
              <a:solidFill>
                <a:schemeClr val="tx1"/>
              </a:solidFill>
            </a:endParaRPr>
          </a:p>
          <a:p>
            <a:r>
              <a:rPr lang="en-US" sz="2800" dirty="0">
                <a:solidFill>
                  <a:schemeClr val="tx1"/>
                </a:solidFill>
              </a:rPr>
              <a:t>Low coverage whole genome sequencing</a:t>
            </a:r>
          </a:p>
          <a:p>
            <a:pPr lvl="1"/>
            <a:r>
              <a:rPr lang="en-US" sz="1800" dirty="0">
                <a:solidFill>
                  <a:schemeClr val="tx1"/>
                </a:solidFill>
              </a:rPr>
              <a:t>Modest cost, typically 100-1000 samples</a:t>
            </a:r>
          </a:p>
          <a:p>
            <a:pPr lvl="1"/>
            <a:r>
              <a:rPr lang="en-US" sz="1800" dirty="0">
                <a:solidFill>
                  <a:schemeClr val="tx1"/>
                </a:solidFill>
              </a:rPr>
              <a:t> Complete ascertainment of common variations</a:t>
            </a:r>
          </a:p>
          <a:p>
            <a:pPr lvl="1"/>
            <a:r>
              <a:rPr lang="en-US" sz="1800" dirty="0">
                <a:solidFill>
                  <a:schemeClr val="tx1"/>
                </a:solidFill>
              </a:rPr>
              <a:t>Less compete ascertainment of rare variants</a:t>
            </a:r>
          </a:p>
          <a:p>
            <a:endParaRPr lang="en-US" sz="2800" dirty="0">
              <a:solidFill>
                <a:schemeClr val="tx1"/>
              </a:solidFill>
            </a:endParaRPr>
          </a:p>
          <a:p>
            <a:r>
              <a:rPr lang="en-US" sz="2800" dirty="0" err="1">
                <a:solidFill>
                  <a:schemeClr val="tx1"/>
                </a:solidFill>
              </a:rPr>
              <a:t>Exome</a:t>
            </a:r>
            <a:r>
              <a:rPr lang="en-US" sz="2800" dirty="0">
                <a:solidFill>
                  <a:schemeClr val="tx1"/>
                </a:solidFill>
              </a:rPr>
              <a:t> capture and targeted region sequencing</a:t>
            </a:r>
          </a:p>
          <a:p>
            <a:pPr lvl="1"/>
            <a:r>
              <a:rPr lang="en-US" sz="1900" dirty="0">
                <a:solidFill>
                  <a:schemeClr val="tx1"/>
                </a:solidFill>
              </a:rPr>
              <a:t>Modest cost, high coverage</a:t>
            </a:r>
          </a:p>
          <a:p>
            <a:pPr lvl="1"/>
            <a:r>
              <a:rPr lang="en-US" sz="1900" dirty="0">
                <a:solidFill>
                  <a:schemeClr val="tx1"/>
                </a:solidFill>
              </a:rPr>
              <a:t>Most interesting part of the genome</a:t>
            </a:r>
          </a:p>
          <a:p>
            <a:endParaRPr lang="en-US" sz="28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18</a:t>
            </a:fld>
            <a:endParaRPr lang="en-US"/>
          </a:p>
        </p:txBody>
      </p:sp>
    </p:spTree>
    <p:extLst>
      <p:ext uri="{BB962C8B-B14F-4D97-AF65-F5344CB8AC3E}">
        <p14:creationId xmlns:p14="http://schemas.microsoft.com/office/powerpoint/2010/main" val="313535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Genotype Calling</a:t>
            </a:r>
          </a:p>
        </p:txBody>
      </p:sp>
      <p:sp>
        <p:nvSpPr>
          <p:cNvPr id="3" name="Content Placeholder 2"/>
          <p:cNvSpPr>
            <a:spLocks noGrp="1"/>
          </p:cNvSpPr>
          <p:nvPr>
            <p:ph idx="1"/>
          </p:nvPr>
        </p:nvSpPr>
        <p:spPr/>
        <p:txBody>
          <a:bodyPr>
            <a:noAutofit/>
          </a:bodyPr>
          <a:lstStyle/>
          <a:p>
            <a:r>
              <a:rPr lang="en-US" sz="2800" dirty="0">
                <a:solidFill>
                  <a:schemeClr val="tx1"/>
                </a:solidFill>
              </a:rPr>
              <a:t>Types of study</a:t>
            </a:r>
          </a:p>
          <a:p>
            <a:pPr lvl="1"/>
            <a:r>
              <a:rPr lang="en-US" dirty="0">
                <a:solidFill>
                  <a:schemeClr val="tx1"/>
                </a:solidFill>
              </a:rPr>
              <a:t>Population-based (unrelated samples)</a:t>
            </a:r>
          </a:p>
          <a:p>
            <a:pPr lvl="1"/>
            <a:r>
              <a:rPr lang="en-US" dirty="0">
                <a:solidFill>
                  <a:schemeClr val="tx1"/>
                </a:solidFill>
              </a:rPr>
              <a:t>Family-based (multiple families)</a:t>
            </a:r>
          </a:p>
          <a:p>
            <a:pPr marL="0" indent="0">
              <a:buNone/>
            </a:pPr>
            <a:endParaRPr lang="en-US" sz="2800" dirty="0">
              <a:solidFill>
                <a:schemeClr val="tx1"/>
              </a:solidFill>
            </a:endParaRPr>
          </a:p>
          <a:p>
            <a:r>
              <a:rPr lang="en-US" sz="2800" dirty="0">
                <a:solidFill>
                  <a:schemeClr val="tx1"/>
                </a:solidFill>
              </a:rPr>
              <a:t>Types of method</a:t>
            </a:r>
          </a:p>
          <a:p>
            <a:pPr lvl="1"/>
            <a:r>
              <a:rPr lang="en-US" dirty="0">
                <a:solidFill>
                  <a:schemeClr val="tx1"/>
                </a:solidFill>
              </a:rPr>
              <a:t>Single sample, single site</a:t>
            </a:r>
          </a:p>
          <a:p>
            <a:pPr lvl="1"/>
            <a:r>
              <a:rPr lang="en-US" dirty="0">
                <a:solidFill>
                  <a:schemeClr val="tx1"/>
                </a:solidFill>
              </a:rPr>
              <a:t>Multiple samples, single site</a:t>
            </a:r>
          </a:p>
          <a:p>
            <a:pPr lvl="1"/>
            <a:r>
              <a:rPr lang="en-US" dirty="0">
                <a:solidFill>
                  <a:schemeClr val="tx1"/>
                </a:solidFill>
              </a:rPr>
              <a:t>Multiple samples, multiple sites</a:t>
            </a:r>
          </a:p>
          <a:p>
            <a:pPr lvl="1"/>
            <a:endParaRPr lang="en-US" dirty="0">
              <a:solidFill>
                <a:schemeClr val="tx1"/>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899733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Last Lecture	</a:t>
            </a:r>
          </a:p>
        </p:txBody>
      </p:sp>
      <p:sp>
        <p:nvSpPr>
          <p:cNvPr id="3" name="Content Placeholder 2"/>
          <p:cNvSpPr>
            <a:spLocks noGrp="1"/>
          </p:cNvSpPr>
          <p:nvPr>
            <p:ph idx="1"/>
          </p:nvPr>
        </p:nvSpPr>
        <p:spPr/>
        <p:txBody>
          <a:bodyPr>
            <a:normAutofit lnSpcReduction="10000"/>
          </a:bodyPr>
          <a:lstStyle/>
          <a:p>
            <a:r>
              <a:rPr lang="en-US" dirty="0"/>
              <a:t>Genome-wide association study has identified thousands of disease-associated loci</a:t>
            </a:r>
          </a:p>
          <a:p>
            <a:endParaRPr lang="en-US" dirty="0"/>
          </a:p>
          <a:p>
            <a:r>
              <a:rPr lang="en-US" dirty="0"/>
              <a:t>Large consortium performs meta-analysis to further increase the sample size (power) to detect additional loci</a:t>
            </a:r>
          </a:p>
          <a:p>
            <a:endParaRPr lang="en-US" dirty="0"/>
          </a:p>
          <a:p>
            <a:r>
              <a:rPr lang="en-US" dirty="0"/>
              <a:t>GWAS is limited by the chip design and rare variants are rarely explored </a:t>
            </a:r>
          </a:p>
        </p:txBody>
      </p:sp>
    </p:spTree>
    <p:extLst>
      <p:ext uri="{BB962C8B-B14F-4D97-AF65-F5344CB8AC3E}">
        <p14:creationId xmlns:p14="http://schemas.microsoft.com/office/powerpoint/2010/main" val="443815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Genotype Calling</a:t>
            </a:r>
          </a:p>
        </p:txBody>
      </p:sp>
      <p:sp>
        <p:nvSpPr>
          <p:cNvPr id="3" name="Content Placeholder 2"/>
          <p:cNvSpPr>
            <a:spLocks noGrp="1"/>
          </p:cNvSpPr>
          <p:nvPr>
            <p:ph idx="1"/>
          </p:nvPr>
        </p:nvSpPr>
        <p:spPr/>
        <p:txBody>
          <a:bodyPr>
            <a:normAutofit/>
          </a:bodyPr>
          <a:lstStyle/>
          <a:p>
            <a:r>
              <a:rPr lang="en-US" dirty="0">
                <a:solidFill>
                  <a:schemeClr val="tx1"/>
                </a:solidFill>
              </a:rPr>
              <a:t>One of the most important steps in next generation sequencing downstream analysis is genotype inference</a:t>
            </a:r>
          </a:p>
          <a:p>
            <a:endParaRPr lang="en-US" dirty="0">
              <a:solidFill>
                <a:schemeClr val="tx1"/>
              </a:solidFill>
            </a:endParaRPr>
          </a:p>
          <a:p>
            <a:r>
              <a:rPr lang="en-US" dirty="0">
                <a:solidFill>
                  <a:schemeClr val="tx1"/>
                </a:solidFill>
              </a:rPr>
              <a:t>The essential question in genotype calling is:</a:t>
            </a:r>
          </a:p>
          <a:p>
            <a:pPr marL="0" lvl="1" indent="0" algn="ctr">
              <a:buNone/>
            </a:pPr>
            <a:r>
              <a:rPr lang="en-US" sz="2400" dirty="0">
                <a:solidFill>
                  <a:schemeClr val="tx1"/>
                </a:solidFill>
              </a:rPr>
              <a:t>P(G|R)</a:t>
            </a:r>
          </a:p>
          <a:p>
            <a:pPr marL="400050" lvl="1" indent="0">
              <a:buNone/>
            </a:pPr>
            <a:r>
              <a:rPr lang="en-US" sz="2400" dirty="0">
                <a:solidFill>
                  <a:schemeClr val="tx1"/>
                </a:solidFill>
              </a:rPr>
              <a:t>where R denotes base call at all loci, G denotes hypothetical true genotype</a:t>
            </a:r>
          </a:p>
          <a:p>
            <a:pPr marL="400050" lvl="1" indent="0">
              <a:buNone/>
            </a:pPr>
            <a:r>
              <a:rPr lang="en-US" dirty="0">
                <a:solidFill>
                  <a:schemeClr val="tx1"/>
                </a:solidFill>
              </a:rPr>
              <a:t>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363062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Genotype Calling from Sequence Data</a:t>
            </a:r>
            <a:endParaRPr lang="en-US" sz="2800" dirty="0">
              <a:solidFill>
                <a:srgbClr val="F0F000"/>
              </a:solidFill>
            </a:endParaRPr>
          </a:p>
        </p:txBody>
      </p:sp>
      <p:sp>
        <p:nvSpPr>
          <p:cNvPr id="49" name="TextBox 48"/>
          <p:cNvSpPr txBox="1"/>
          <p:nvPr/>
        </p:nvSpPr>
        <p:spPr>
          <a:xfrm>
            <a:off x="609600" y="47244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24580" name="TextBox 49"/>
          <p:cNvSpPr txBox="1">
            <a:spLocks noChangeArrowheads="1"/>
          </p:cNvSpPr>
          <p:nvPr/>
        </p:nvSpPr>
        <p:spPr bwMode="auto">
          <a:xfrm>
            <a:off x="6705600" y="51054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Reference Genome</a:t>
            </a:r>
          </a:p>
        </p:txBody>
      </p:sp>
      <p:sp>
        <p:nvSpPr>
          <p:cNvPr id="51" name="Rectangle 50"/>
          <p:cNvSpPr/>
          <p:nvPr/>
        </p:nvSpPr>
        <p:spPr>
          <a:xfrm>
            <a:off x="2052638" y="3581400"/>
            <a:ext cx="4386262" cy="461963"/>
          </a:xfrm>
          <a:prstGeom prst="rect">
            <a:avLst/>
          </a:prstGeom>
        </p:spPr>
        <p:txBody>
          <a:bodyPr wrap="none" anchor="ctr">
            <a:spAutoFit/>
          </a:bodyPr>
          <a:lstStyle/>
          <a:p>
            <a:pPr algn="ctr" defTabSz="914400" fontAlgn="base">
              <a:spcBef>
                <a:spcPct val="0"/>
              </a:spcBef>
              <a:spcAft>
                <a:spcPct val="0"/>
              </a:spcAft>
            </a:pP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endParaRPr lang="en-US" dirty="0">
              <a:solidFill>
                <a:srgbClr val="000000"/>
              </a:solidFill>
              <a:latin typeface="Calibri" charset="0"/>
              <a:ea typeface="ＭＳ Ｐゴシック" charset="0"/>
              <a:cs typeface="Arial" charset="0"/>
            </a:endParaRPr>
          </a:p>
        </p:txBody>
      </p:sp>
      <p:sp>
        <p:nvSpPr>
          <p:cNvPr id="52" name="Rectangle 51"/>
          <p:cNvSpPr/>
          <p:nvPr/>
        </p:nvSpPr>
        <p:spPr>
          <a:xfrm>
            <a:off x="2286000" y="31861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53" name="Rectangle 52"/>
          <p:cNvSpPr/>
          <p:nvPr/>
        </p:nvSpPr>
        <p:spPr>
          <a:xfrm>
            <a:off x="1811338" y="2881313"/>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54" name="Rectangle 53"/>
          <p:cNvSpPr/>
          <p:nvPr/>
        </p:nvSpPr>
        <p:spPr>
          <a:xfrm>
            <a:off x="2286000" y="2563813"/>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
        <p:nvSpPr>
          <p:cNvPr id="55" name="Rectangle 54"/>
          <p:cNvSpPr/>
          <p:nvPr/>
        </p:nvSpPr>
        <p:spPr>
          <a:xfrm>
            <a:off x="2286000" y="2209800"/>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4586" name="TextBox 55"/>
          <p:cNvSpPr txBox="1">
            <a:spLocks noChangeArrowheads="1"/>
          </p:cNvSpPr>
          <p:nvPr/>
        </p:nvSpPr>
        <p:spPr bwMode="auto">
          <a:xfrm>
            <a:off x="6934200" y="39624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latin typeface="Calibri" charset="0"/>
              </a:rPr>
              <a:t>Sequence Reads</a:t>
            </a:r>
          </a:p>
        </p:txBody>
      </p:sp>
      <p:sp>
        <p:nvSpPr>
          <p:cNvPr id="24587" name="TextBox 56"/>
          <p:cNvSpPr txBox="1">
            <a:spLocks noChangeArrowheads="1"/>
          </p:cNvSpPr>
          <p:nvPr/>
        </p:nvSpPr>
        <p:spPr bwMode="auto">
          <a:xfrm>
            <a:off x="6705600" y="6096000"/>
            <a:ext cx="20558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dirty="0">
                <a:solidFill>
                  <a:srgbClr val="000000"/>
                </a:solidFill>
                <a:latin typeface="Calibri" charset="0"/>
              </a:rPr>
              <a:t>Predicted Genotype</a:t>
            </a:r>
          </a:p>
        </p:txBody>
      </p:sp>
      <p:sp>
        <p:nvSpPr>
          <p:cNvPr id="58" name="5-Point Star 57"/>
          <p:cNvSpPr/>
          <p:nvPr/>
        </p:nvSpPr>
        <p:spPr>
          <a:xfrm>
            <a:off x="4038600" y="19812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24589" name="TextBox 58"/>
          <p:cNvSpPr txBox="1">
            <a:spLocks noChangeArrowheads="1"/>
          </p:cNvSpPr>
          <p:nvPr/>
        </p:nvSpPr>
        <p:spPr bwMode="auto">
          <a:xfrm>
            <a:off x="3290741" y="6172200"/>
            <a:ext cx="1889422"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latin typeface="Calibri" charset="0"/>
              </a:rPr>
              <a:t>A/C or A/A or C/C</a:t>
            </a:r>
          </a:p>
        </p:txBody>
      </p:sp>
      <p:sp>
        <p:nvSpPr>
          <p:cNvPr id="14" name="TextBox 56"/>
          <p:cNvSpPr txBox="1">
            <a:spLocks noChangeArrowheads="1"/>
          </p:cNvSpPr>
          <p:nvPr/>
        </p:nvSpPr>
        <p:spPr bwMode="auto">
          <a:xfrm>
            <a:off x="6944790" y="5559693"/>
            <a:ext cx="1577438"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dirty="0">
                <a:solidFill>
                  <a:srgbClr val="000000"/>
                </a:solidFill>
                <a:latin typeface="Calibri" charset="0"/>
              </a:rPr>
              <a:t>Observed Data</a:t>
            </a:r>
          </a:p>
        </p:txBody>
      </p:sp>
      <p:sp>
        <p:nvSpPr>
          <p:cNvPr id="15" name="TextBox 58"/>
          <p:cNvSpPr txBox="1">
            <a:spLocks noChangeArrowheads="1"/>
          </p:cNvSpPr>
          <p:nvPr/>
        </p:nvSpPr>
        <p:spPr bwMode="auto">
          <a:xfrm>
            <a:off x="3662070" y="5596880"/>
            <a:ext cx="1146768"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latin typeface="Calibri" charset="0"/>
              </a:rPr>
              <a:t>2A and 3C</a:t>
            </a:r>
          </a:p>
        </p:txBody>
      </p:sp>
    </p:spTree>
    <p:extLst>
      <p:ext uri="{BB962C8B-B14F-4D97-AF65-F5344CB8AC3E}">
        <p14:creationId xmlns:p14="http://schemas.microsoft.com/office/powerpoint/2010/main" val="1763117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Model</a:t>
            </a:r>
          </a:p>
        </p:txBody>
      </p:sp>
      <p:pic>
        <p:nvPicPr>
          <p:cNvPr id="3" name="Picture 2"/>
          <p:cNvPicPr>
            <a:picLocks noChangeAspect="1"/>
          </p:cNvPicPr>
          <p:nvPr/>
        </p:nvPicPr>
        <p:blipFill>
          <a:blip r:embed="rId3"/>
          <a:stretch>
            <a:fillRect/>
          </a:stretch>
        </p:blipFill>
        <p:spPr>
          <a:xfrm>
            <a:off x="1530850" y="2174417"/>
            <a:ext cx="5118100" cy="2451100"/>
          </a:xfrm>
          <a:prstGeom prst="rect">
            <a:avLst/>
          </a:prstGeom>
        </p:spPr>
      </p:pic>
      <p:sp>
        <p:nvSpPr>
          <p:cNvPr id="4" name="TextBox 3"/>
          <p:cNvSpPr txBox="1"/>
          <p:nvPr/>
        </p:nvSpPr>
        <p:spPr>
          <a:xfrm>
            <a:off x="1009228" y="1610312"/>
            <a:ext cx="6701725" cy="369332"/>
          </a:xfrm>
          <a:prstGeom prst="rect">
            <a:avLst/>
          </a:prstGeom>
          <a:noFill/>
        </p:spPr>
        <p:txBody>
          <a:bodyPr wrap="square" rtlCol="0">
            <a:spAutoFit/>
          </a:bodyPr>
          <a:lstStyle/>
          <a:p>
            <a:r>
              <a:rPr lang="en-US" dirty="0"/>
              <a:t>At one site, </a:t>
            </a:r>
            <a:r>
              <a:rPr lang="en-US" i="1" dirty="0" err="1"/>
              <a:t>n</a:t>
            </a:r>
            <a:r>
              <a:rPr lang="en-US" i="1" baseline="-25000" dirty="0" err="1"/>
              <a:t>A</a:t>
            </a:r>
            <a:r>
              <a:rPr lang="en-US" dirty="0"/>
              <a:t> reads carry A, </a:t>
            </a:r>
            <a:r>
              <a:rPr lang="en-US" i="1" dirty="0" err="1"/>
              <a:t>n</a:t>
            </a:r>
            <a:r>
              <a:rPr lang="en-US" i="1" baseline="-25000" dirty="0" err="1"/>
              <a:t>B</a:t>
            </a:r>
            <a:r>
              <a:rPr lang="en-US" dirty="0"/>
              <a:t> reads carry B</a:t>
            </a:r>
          </a:p>
        </p:txBody>
      </p:sp>
      <p:cxnSp>
        <p:nvCxnSpPr>
          <p:cNvPr id="6" name="Straight Arrow Connector 5"/>
          <p:cNvCxnSpPr/>
          <p:nvPr/>
        </p:nvCxnSpPr>
        <p:spPr>
          <a:xfrm flipH="1">
            <a:off x="3962400" y="4296697"/>
            <a:ext cx="108155" cy="32882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3406877" y="4546859"/>
            <a:ext cx="1219199" cy="646331"/>
          </a:xfrm>
          <a:prstGeom prst="rect">
            <a:avLst/>
          </a:prstGeom>
          <a:noFill/>
        </p:spPr>
        <p:txBody>
          <a:bodyPr wrap="square" rtlCol="0">
            <a:spAutoFit/>
          </a:bodyPr>
          <a:lstStyle/>
          <a:p>
            <a:r>
              <a:rPr lang="en-US" dirty="0">
                <a:solidFill>
                  <a:srgbClr val="0070C0"/>
                </a:solidFill>
              </a:rPr>
              <a:t>total # of reads</a:t>
            </a:r>
          </a:p>
        </p:txBody>
      </p:sp>
      <p:sp>
        <p:nvSpPr>
          <p:cNvPr id="8" name="TextBox 7"/>
          <p:cNvSpPr txBox="1"/>
          <p:nvPr/>
        </p:nvSpPr>
        <p:spPr>
          <a:xfrm>
            <a:off x="1130709" y="3399967"/>
            <a:ext cx="1219199" cy="646331"/>
          </a:xfrm>
          <a:prstGeom prst="rect">
            <a:avLst/>
          </a:prstGeom>
          <a:noFill/>
        </p:spPr>
        <p:txBody>
          <a:bodyPr wrap="square" rtlCol="0">
            <a:spAutoFit/>
          </a:bodyPr>
          <a:lstStyle/>
          <a:p>
            <a:r>
              <a:rPr lang="en-US" dirty="0">
                <a:solidFill>
                  <a:srgbClr val="0070C0"/>
                </a:solidFill>
              </a:rPr>
              <a:t># of reads carrying A</a:t>
            </a:r>
          </a:p>
        </p:txBody>
      </p:sp>
    </p:spTree>
    <p:extLst>
      <p:ext uri="{BB962C8B-B14F-4D97-AF65-F5344CB8AC3E}">
        <p14:creationId xmlns:p14="http://schemas.microsoft.com/office/powerpoint/2010/main" val="18758266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dirty="0"/>
              <a:t>Inference with no reads</a:t>
            </a:r>
          </a:p>
        </p:txBody>
      </p:sp>
      <p:sp>
        <p:nvSpPr>
          <p:cNvPr id="25603"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25604" name="TextBox 11"/>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25605"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15" name="5-Point Star 14"/>
          <p:cNvSpPr/>
          <p:nvPr/>
        </p:nvSpPr>
        <p:spPr>
          <a:xfrm>
            <a:off x="4114800" y="34290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Arial"/>
            </a:endParaRPr>
          </a:p>
        </p:txBody>
      </p:sp>
      <p:sp>
        <p:nvSpPr>
          <p:cNvPr id="25607" name="TextBox 15"/>
          <p:cNvSpPr txBox="1">
            <a:spLocks noChangeArrowheads="1"/>
          </p:cNvSpPr>
          <p:nvPr/>
        </p:nvSpPr>
        <p:spPr bwMode="auto">
          <a:xfrm>
            <a:off x="457200" y="4572000"/>
            <a:ext cx="8153400" cy="1477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a:solidFill>
                  <a:srgbClr val="000000"/>
                </a:solidFill>
              </a:rPr>
              <a:t>P(reads|A/A)= </a:t>
            </a:r>
            <a:r>
              <a:rPr lang="en-US">
                <a:solidFill>
                  <a:srgbClr val="000000"/>
                </a:solidFill>
              </a:rPr>
              <a:t>1.0</a:t>
            </a:r>
            <a:endParaRPr lang="en-US" b="1">
              <a:solidFill>
                <a:srgbClr val="000000"/>
              </a:solidFill>
            </a:endParaRPr>
          </a:p>
          <a:p>
            <a:pPr algn="ctr" defTabSz="914400" eaLnBrk="1" fontAlgn="base" hangingPunct="1">
              <a:spcBef>
                <a:spcPct val="0"/>
              </a:spcBef>
              <a:spcAft>
                <a:spcPct val="0"/>
              </a:spcAft>
            </a:pPr>
            <a:endParaRPr lang="en-US" b="1">
              <a:solidFill>
                <a:srgbClr val="000000"/>
              </a:solidFill>
            </a:endParaRPr>
          </a:p>
          <a:p>
            <a:pPr algn="ctr" defTabSz="914400" eaLnBrk="1" fontAlgn="base" hangingPunct="1">
              <a:spcBef>
                <a:spcPct val="0"/>
              </a:spcBef>
              <a:spcAft>
                <a:spcPct val="0"/>
              </a:spcAft>
            </a:pPr>
            <a:r>
              <a:rPr lang="en-US" b="1">
                <a:solidFill>
                  <a:srgbClr val="000000"/>
                </a:solidFill>
              </a:rPr>
              <a:t>P(reads|A/C)= </a:t>
            </a:r>
            <a:r>
              <a:rPr lang="en-US">
                <a:solidFill>
                  <a:srgbClr val="000000"/>
                </a:solidFill>
              </a:rPr>
              <a:t>1.0</a:t>
            </a:r>
            <a:endParaRPr lang="en-US" b="1">
              <a:solidFill>
                <a:srgbClr val="000000"/>
              </a:solidFill>
            </a:endParaRPr>
          </a:p>
          <a:p>
            <a:pPr algn="ctr" defTabSz="914400" eaLnBrk="1" fontAlgn="base" hangingPunct="1">
              <a:spcBef>
                <a:spcPct val="0"/>
              </a:spcBef>
              <a:spcAft>
                <a:spcPct val="0"/>
              </a:spcAft>
            </a:pPr>
            <a:endParaRPr lang="en-US" b="1">
              <a:solidFill>
                <a:srgbClr val="000000"/>
              </a:solidFill>
            </a:endParaRPr>
          </a:p>
          <a:p>
            <a:pPr algn="ctr" defTabSz="914400" eaLnBrk="1" fontAlgn="base" hangingPunct="1">
              <a:spcBef>
                <a:spcPct val="0"/>
              </a:spcBef>
              <a:spcAft>
                <a:spcPct val="0"/>
              </a:spcAft>
            </a:pPr>
            <a:r>
              <a:rPr lang="en-US" b="1">
                <a:solidFill>
                  <a:srgbClr val="000000"/>
                </a:solidFill>
              </a:rPr>
              <a:t>P(reads|C/C)= </a:t>
            </a:r>
            <a:r>
              <a:rPr lang="en-US">
                <a:solidFill>
                  <a:srgbClr val="000000"/>
                </a:solidFill>
              </a:rPr>
              <a:t>1.0</a:t>
            </a:r>
          </a:p>
        </p:txBody>
      </p:sp>
      <p:sp>
        <p:nvSpPr>
          <p:cNvPr id="9" name="TextBox 8"/>
          <p:cNvSpPr txBox="1"/>
          <p:nvPr/>
        </p:nvSpPr>
        <p:spPr>
          <a:xfrm>
            <a:off x="6096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Tree>
    <p:extLst>
      <p:ext uri="{BB962C8B-B14F-4D97-AF65-F5344CB8AC3E}">
        <p14:creationId xmlns:p14="http://schemas.microsoft.com/office/powerpoint/2010/main" val="8354922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dirty="0"/>
              <a:t>Inference with short read data</a:t>
            </a:r>
          </a:p>
        </p:txBody>
      </p:sp>
      <p:sp>
        <p:nvSpPr>
          <p:cNvPr id="26627"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26628" name="TextBox 11"/>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26629"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26630" name="TextBox 15"/>
          <p:cNvSpPr txBox="1">
            <a:spLocks noChangeArrowheads="1"/>
          </p:cNvSpPr>
          <p:nvPr/>
        </p:nvSpPr>
        <p:spPr bwMode="auto">
          <a:xfrm>
            <a:off x="457200" y="4572000"/>
            <a:ext cx="8153400" cy="1477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a:solidFill>
                  <a:srgbClr val="000000"/>
                </a:solidFill>
              </a:rPr>
              <a:t>P(reads|A/A)= </a:t>
            </a:r>
            <a:r>
              <a:rPr lang="en-US">
                <a:solidFill>
                  <a:srgbClr val="000000"/>
                </a:solidFill>
              </a:rPr>
              <a:t>P(C observed, read maps |A/A) </a:t>
            </a:r>
            <a:endParaRPr lang="en-US" b="1">
              <a:solidFill>
                <a:srgbClr val="000000"/>
              </a:solidFill>
            </a:endParaRPr>
          </a:p>
          <a:p>
            <a:pPr algn="ctr" defTabSz="914400" eaLnBrk="1" fontAlgn="base" hangingPunct="1">
              <a:spcBef>
                <a:spcPct val="0"/>
              </a:spcBef>
              <a:spcAft>
                <a:spcPct val="0"/>
              </a:spcAft>
            </a:pPr>
            <a:endParaRPr lang="en-US" b="1">
              <a:solidFill>
                <a:srgbClr val="000000"/>
              </a:solidFill>
            </a:endParaRPr>
          </a:p>
          <a:p>
            <a:pPr algn="ctr" defTabSz="914400" eaLnBrk="1" fontAlgn="base" hangingPunct="1">
              <a:spcBef>
                <a:spcPct val="0"/>
              </a:spcBef>
              <a:spcAft>
                <a:spcPct val="0"/>
              </a:spcAft>
            </a:pPr>
            <a:r>
              <a:rPr lang="en-US" b="1">
                <a:solidFill>
                  <a:srgbClr val="000000"/>
                </a:solidFill>
              </a:rPr>
              <a:t>P(reads|A/C)= </a:t>
            </a:r>
            <a:r>
              <a:rPr lang="en-US">
                <a:solidFill>
                  <a:srgbClr val="000000"/>
                </a:solidFill>
              </a:rPr>
              <a:t>P(C observed, read maps |A/C) </a:t>
            </a:r>
            <a:endParaRPr lang="en-US" b="1">
              <a:solidFill>
                <a:srgbClr val="000000"/>
              </a:solidFill>
            </a:endParaRPr>
          </a:p>
          <a:p>
            <a:pPr algn="ctr" defTabSz="914400" eaLnBrk="1" fontAlgn="base" hangingPunct="1">
              <a:spcBef>
                <a:spcPct val="0"/>
              </a:spcBef>
              <a:spcAft>
                <a:spcPct val="0"/>
              </a:spcAft>
            </a:pPr>
            <a:endParaRPr lang="en-US" b="1">
              <a:solidFill>
                <a:srgbClr val="000000"/>
              </a:solidFill>
            </a:endParaRPr>
          </a:p>
          <a:p>
            <a:pPr algn="ctr" defTabSz="914400" eaLnBrk="1" fontAlgn="base" hangingPunct="1">
              <a:spcBef>
                <a:spcPct val="0"/>
              </a:spcBef>
              <a:spcAft>
                <a:spcPct val="0"/>
              </a:spcAft>
            </a:pPr>
            <a:r>
              <a:rPr lang="en-US" b="1">
                <a:solidFill>
                  <a:srgbClr val="000000"/>
                </a:solidFill>
              </a:rPr>
              <a:t>P(reads|C/C)= </a:t>
            </a:r>
            <a:r>
              <a:rPr lang="en-US">
                <a:solidFill>
                  <a:srgbClr val="000000"/>
                </a:solidFill>
              </a:rPr>
              <a:t>P(C observed, read maps |C/C) </a:t>
            </a:r>
          </a:p>
        </p:txBody>
      </p:sp>
      <p:sp>
        <p:nvSpPr>
          <p:cNvPr id="10" name="TextBox 9"/>
          <p:cNvSpPr txBox="1"/>
          <p:nvPr/>
        </p:nvSpPr>
        <p:spPr>
          <a:xfrm>
            <a:off x="5334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1" name="Rectangle 10"/>
          <p:cNvSpPr/>
          <p:nvPr/>
        </p:nvSpPr>
        <p:spPr>
          <a:xfrm>
            <a:off x="2052638" y="27432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9" name="5-Point Star 18"/>
          <p:cNvSpPr/>
          <p:nvPr/>
        </p:nvSpPr>
        <p:spPr>
          <a:xfrm>
            <a:off x="4038600" y="24384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Tree>
    <p:extLst>
      <p:ext uri="{BB962C8B-B14F-4D97-AF65-F5344CB8AC3E}">
        <p14:creationId xmlns:p14="http://schemas.microsoft.com/office/powerpoint/2010/main" val="1450450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dirty="0"/>
              <a:t>Inference assuming error of 1%</a:t>
            </a:r>
          </a:p>
        </p:txBody>
      </p:sp>
      <p:sp>
        <p:nvSpPr>
          <p:cNvPr id="27651"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27652"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27653" name="TextBox 15"/>
          <p:cNvSpPr txBox="1">
            <a:spLocks noChangeArrowheads="1"/>
          </p:cNvSpPr>
          <p:nvPr/>
        </p:nvSpPr>
        <p:spPr bwMode="auto">
          <a:xfrm>
            <a:off x="457200" y="4572000"/>
            <a:ext cx="8077200" cy="1477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a:t>
            </a:r>
            <a:r>
              <a:rPr lang="en-US" dirty="0">
                <a:solidFill>
                  <a:srgbClr val="000000"/>
                </a:solidFill>
              </a:rPr>
              <a:t>0.01</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a:t>
            </a:r>
            <a:r>
              <a:rPr lang="en-US" dirty="0">
                <a:solidFill>
                  <a:srgbClr val="000000"/>
                </a:solidFill>
              </a:rPr>
              <a:t>0.50</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a:t>
            </a:r>
            <a:r>
              <a:rPr lang="en-US" dirty="0">
                <a:solidFill>
                  <a:srgbClr val="000000"/>
                </a:solidFill>
              </a:rPr>
              <a:t>0.99</a:t>
            </a:r>
          </a:p>
        </p:txBody>
      </p:sp>
      <p:sp>
        <p:nvSpPr>
          <p:cNvPr id="27654" name="TextBox 9"/>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1" name="TextBox 10"/>
          <p:cNvSpPr txBox="1"/>
          <p:nvPr/>
        </p:nvSpPr>
        <p:spPr>
          <a:xfrm>
            <a:off x="5334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4" name="Rectangle 13"/>
          <p:cNvSpPr/>
          <p:nvPr/>
        </p:nvSpPr>
        <p:spPr>
          <a:xfrm>
            <a:off x="2052638" y="27432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20" name="5-Point Star 19"/>
          <p:cNvSpPr/>
          <p:nvPr/>
        </p:nvSpPr>
        <p:spPr>
          <a:xfrm>
            <a:off x="4038600" y="25146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Tree>
    <p:extLst>
      <p:ext uri="{BB962C8B-B14F-4D97-AF65-F5344CB8AC3E}">
        <p14:creationId xmlns:p14="http://schemas.microsoft.com/office/powerpoint/2010/main" val="12970263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dirty="0"/>
              <a:t>As data accumulate …</a:t>
            </a:r>
          </a:p>
        </p:txBody>
      </p:sp>
      <p:sp>
        <p:nvSpPr>
          <p:cNvPr id="28675"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28676"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28677" name="TextBox 15"/>
          <p:cNvSpPr txBox="1">
            <a:spLocks noChangeArrowheads="1"/>
          </p:cNvSpPr>
          <p:nvPr/>
        </p:nvSpPr>
        <p:spPr bwMode="auto">
          <a:xfrm>
            <a:off x="457200" y="4572000"/>
            <a:ext cx="8077200" cy="1477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a:t>
            </a:r>
            <a:r>
              <a:rPr lang="en-US" dirty="0">
                <a:solidFill>
                  <a:srgbClr val="000000"/>
                </a:solidFill>
              </a:rPr>
              <a:t>0.01*0.01</a:t>
            </a:r>
            <a:r>
              <a:rPr lang="en-US" b="1" dirty="0">
                <a:solidFill>
                  <a:srgbClr val="000000"/>
                </a:solidFill>
              </a:rPr>
              <a:t>=</a:t>
            </a:r>
            <a:r>
              <a:rPr lang="en-US" dirty="0">
                <a:solidFill>
                  <a:srgbClr val="000000"/>
                </a:solidFill>
              </a:rPr>
              <a:t>0.0001</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a:t>
            </a:r>
            <a:r>
              <a:rPr lang="en-US" dirty="0">
                <a:solidFill>
                  <a:srgbClr val="000000"/>
                </a:solidFill>
              </a:rPr>
              <a:t>0.5*0.5</a:t>
            </a:r>
            <a:r>
              <a:rPr lang="en-US" b="1" dirty="0">
                <a:solidFill>
                  <a:srgbClr val="000000"/>
                </a:solidFill>
              </a:rPr>
              <a:t>=</a:t>
            </a:r>
            <a:r>
              <a:rPr lang="en-US" dirty="0">
                <a:solidFill>
                  <a:srgbClr val="000000"/>
                </a:solidFill>
              </a:rPr>
              <a:t>0.25</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a:t>
            </a:r>
            <a:r>
              <a:rPr lang="en-US" dirty="0">
                <a:solidFill>
                  <a:srgbClr val="000000"/>
                </a:solidFill>
              </a:rPr>
              <a:t>0.99*0.99</a:t>
            </a:r>
            <a:r>
              <a:rPr lang="en-US" b="1" dirty="0">
                <a:solidFill>
                  <a:srgbClr val="000000"/>
                </a:solidFill>
              </a:rPr>
              <a:t>=</a:t>
            </a:r>
            <a:r>
              <a:rPr lang="en-US" dirty="0">
                <a:solidFill>
                  <a:srgbClr val="000000"/>
                </a:solidFill>
              </a:rPr>
              <a:t>0.98</a:t>
            </a:r>
          </a:p>
        </p:txBody>
      </p:sp>
      <p:sp>
        <p:nvSpPr>
          <p:cNvPr id="28678" name="TextBox 10"/>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4" name="TextBox 13"/>
          <p:cNvSpPr txBox="1"/>
          <p:nvPr/>
        </p:nvSpPr>
        <p:spPr>
          <a:xfrm>
            <a:off x="5334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7" name="Rectangle 16"/>
          <p:cNvSpPr/>
          <p:nvPr/>
        </p:nvSpPr>
        <p:spPr>
          <a:xfrm>
            <a:off x="2052638" y="27432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8" name="Rectangle 17"/>
          <p:cNvSpPr/>
          <p:nvPr/>
        </p:nvSpPr>
        <p:spPr>
          <a:xfrm>
            <a:off x="2286000" y="23479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21" name="5-Point Star 20"/>
          <p:cNvSpPr/>
          <p:nvPr/>
        </p:nvSpPr>
        <p:spPr>
          <a:xfrm>
            <a:off x="4038600" y="20574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Tree>
    <p:extLst>
      <p:ext uri="{BB962C8B-B14F-4D97-AF65-F5344CB8AC3E}">
        <p14:creationId xmlns:p14="http://schemas.microsoft.com/office/powerpoint/2010/main" val="34315791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US" dirty="0"/>
              <a:t>As data accumulate …</a:t>
            </a:r>
          </a:p>
        </p:txBody>
      </p:sp>
      <p:sp>
        <p:nvSpPr>
          <p:cNvPr id="29699"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29700"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29701" name="TextBox 15"/>
          <p:cNvSpPr txBox="1">
            <a:spLocks noChangeArrowheads="1"/>
          </p:cNvSpPr>
          <p:nvPr/>
        </p:nvSpPr>
        <p:spPr bwMode="auto">
          <a:xfrm>
            <a:off x="457200" y="4572000"/>
            <a:ext cx="8077200" cy="1477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a:t>
            </a:r>
            <a:r>
              <a:rPr lang="en-US" dirty="0">
                <a:solidFill>
                  <a:srgbClr val="000000"/>
                </a:solidFill>
              </a:rPr>
              <a:t>0.01*0.01*0.01</a:t>
            </a:r>
            <a:r>
              <a:rPr lang="en-US" b="1" dirty="0">
                <a:solidFill>
                  <a:srgbClr val="000000"/>
                </a:solidFill>
              </a:rPr>
              <a:t>=</a:t>
            </a:r>
            <a:r>
              <a:rPr lang="en-US" dirty="0">
                <a:solidFill>
                  <a:srgbClr val="000000"/>
                </a:solidFill>
              </a:rPr>
              <a:t>0.000001</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a:t>
            </a:r>
            <a:r>
              <a:rPr lang="en-US" dirty="0">
                <a:solidFill>
                  <a:srgbClr val="000000"/>
                </a:solidFill>
              </a:rPr>
              <a:t>0.5*0.5*0.5</a:t>
            </a:r>
            <a:r>
              <a:rPr lang="en-US" b="1" dirty="0">
                <a:solidFill>
                  <a:srgbClr val="000000"/>
                </a:solidFill>
              </a:rPr>
              <a:t>=</a:t>
            </a:r>
            <a:r>
              <a:rPr lang="en-US" dirty="0">
                <a:solidFill>
                  <a:srgbClr val="000000"/>
                </a:solidFill>
              </a:rPr>
              <a:t>0.125</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a:t>
            </a:r>
            <a:r>
              <a:rPr lang="en-US" dirty="0">
                <a:solidFill>
                  <a:srgbClr val="000000"/>
                </a:solidFill>
              </a:rPr>
              <a:t>0.99*0.99*0.99</a:t>
            </a:r>
            <a:r>
              <a:rPr lang="en-US" b="1" dirty="0">
                <a:solidFill>
                  <a:srgbClr val="000000"/>
                </a:solidFill>
              </a:rPr>
              <a:t>=</a:t>
            </a:r>
            <a:r>
              <a:rPr lang="en-US" dirty="0">
                <a:solidFill>
                  <a:srgbClr val="000000"/>
                </a:solidFill>
              </a:rPr>
              <a:t>0.97</a:t>
            </a:r>
          </a:p>
        </p:txBody>
      </p:sp>
      <p:sp>
        <p:nvSpPr>
          <p:cNvPr id="29702" name="TextBox 13"/>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7" name="TextBox 16"/>
          <p:cNvSpPr txBox="1"/>
          <p:nvPr/>
        </p:nvSpPr>
        <p:spPr>
          <a:xfrm>
            <a:off x="5334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8" name="Rectangle 17"/>
          <p:cNvSpPr/>
          <p:nvPr/>
        </p:nvSpPr>
        <p:spPr>
          <a:xfrm>
            <a:off x="2052638" y="27432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9" name="Rectangle 18"/>
          <p:cNvSpPr/>
          <p:nvPr/>
        </p:nvSpPr>
        <p:spPr>
          <a:xfrm>
            <a:off x="2286000" y="23479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20" name="Rectangle 19"/>
          <p:cNvSpPr/>
          <p:nvPr/>
        </p:nvSpPr>
        <p:spPr>
          <a:xfrm>
            <a:off x="1811338" y="2043113"/>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2" name="5-Point Star 21"/>
          <p:cNvSpPr/>
          <p:nvPr/>
        </p:nvSpPr>
        <p:spPr>
          <a:xfrm>
            <a:off x="4038600" y="17526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Tree>
    <p:extLst>
      <p:ext uri="{BB962C8B-B14F-4D97-AF65-F5344CB8AC3E}">
        <p14:creationId xmlns:p14="http://schemas.microsoft.com/office/powerpoint/2010/main" val="6825238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r>
              <a:rPr lang="en-US" dirty="0"/>
              <a:t>As data accumulate …</a:t>
            </a:r>
          </a:p>
        </p:txBody>
      </p:sp>
      <p:sp>
        <p:nvSpPr>
          <p:cNvPr id="30723" name="TextBox 3"/>
          <p:cNvSpPr txBox="1">
            <a:spLocks noChangeArrowheads="1"/>
          </p:cNvSpPr>
          <p:nvPr/>
        </p:nvSpPr>
        <p:spPr bwMode="auto">
          <a:xfrm>
            <a:off x="6629400" y="4114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30724" name="TextBox 12"/>
          <p:cNvSpPr txBox="1">
            <a:spLocks noChangeArrowheads="1"/>
          </p:cNvSpPr>
          <p:nvPr/>
        </p:nvSpPr>
        <p:spPr bwMode="auto">
          <a:xfrm>
            <a:off x="6705600" y="6096000"/>
            <a:ext cx="20097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Possible Genotypes</a:t>
            </a:r>
          </a:p>
        </p:txBody>
      </p:sp>
      <p:sp>
        <p:nvSpPr>
          <p:cNvPr id="30725" name="TextBox 15"/>
          <p:cNvSpPr txBox="1">
            <a:spLocks noChangeArrowheads="1"/>
          </p:cNvSpPr>
          <p:nvPr/>
        </p:nvSpPr>
        <p:spPr bwMode="auto">
          <a:xfrm>
            <a:off x="457200" y="4572000"/>
            <a:ext cx="8153400" cy="1477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a:t>
            </a:r>
            <a:r>
              <a:rPr lang="en-US" dirty="0">
                <a:solidFill>
                  <a:srgbClr val="000000"/>
                </a:solidFill>
              </a:rPr>
              <a:t>0.01*0.01*0.01*0.99</a:t>
            </a:r>
            <a:r>
              <a:rPr lang="en-US" b="1" dirty="0">
                <a:solidFill>
                  <a:srgbClr val="000000"/>
                </a:solidFill>
              </a:rPr>
              <a:t>=</a:t>
            </a:r>
            <a:r>
              <a:rPr lang="en-US" dirty="0">
                <a:solidFill>
                  <a:srgbClr val="000000"/>
                </a:solidFill>
              </a:rPr>
              <a:t>0.00000099</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a:t>
            </a:r>
            <a:r>
              <a:rPr lang="en-US" dirty="0">
                <a:solidFill>
                  <a:srgbClr val="000000"/>
                </a:solidFill>
              </a:rPr>
              <a:t>0.5*0.5*0.5*0.5</a:t>
            </a:r>
            <a:r>
              <a:rPr lang="en-US" b="1" dirty="0">
                <a:solidFill>
                  <a:srgbClr val="000000"/>
                </a:solidFill>
              </a:rPr>
              <a:t>=</a:t>
            </a:r>
            <a:r>
              <a:rPr lang="en-US" dirty="0">
                <a:solidFill>
                  <a:srgbClr val="000000"/>
                </a:solidFill>
              </a:rPr>
              <a:t>0.0625</a:t>
            </a:r>
            <a:endParaRPr lang="en-US" b="1" dirty="0">
              <a:solidFill>
                <a:srgbClr val="000000"/>
              </a:solidFill>
            </a:endParaRP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a:t>
            </a:r>
            <a:r>
              <a:rPr lang="en-US" dirty="0">
                <a:solidFill>
                  <a:srgbClr val="000000"/>
                </a:solidFill>
              </a:rPr>
              <a:t>0.99*0.99*0.99*0.01</a:t>
            </a:r>
            <a:r>
              <a:rPr lang="en-US" b="1" dirty="0">
                <a:solidFill>
                  <a:srgbClr val="000000"/>
                </a:solidFill>
              </a:rPr>
              <a:t>=</a:t>
            </a:r>
            <a:r>
              <a:rPr lang="en-US" dirty="0">
                <a:solidFill>
                  <a:srgbClr val="000000"/>
                </a:solidFill>
              </a:rPr>
              <a:t>0.0097</a:t>
            </a:r>
          </a:p>
        </p:txBody>
      </p:sp>
      <p:sp>
        <p:nvSpPr>
          <p:cNvPr id="30726" name="TextBox 13"/>
          <p:cNvSpPr txBox="1">
            <a:spLocks noChangeArrowheads="1"/>
          </p:cNvSpPr>
          <p:nvPr/>
        </p:nvSpPr>
        <p:spPr bwMode="auto">
          <a:xfrm>
            <a:off x="6858000" y="32766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7" name="TextBox 16"/>
          <p:cNvSpPr txBox="1"/>
          <p:nvPr/>
        </p:nvSpPr>
        <p:spPr>
          <a:xfrm>
            <a:off x="533400" y="36576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8" name="Rectangle 17"/>
          <p:cNvSpPr/>
          <p:nvPr/>
        </p:nvSpPr>
        <p:spPr>
          <a:xfrm>
            <a:off x="2052638" y="27432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9" name="Rectangle 18"/>
          <p:cNvSpPr/>
          <p:nvPr/>
        </p:nvSpPr>
        <p:spPr>
          <a:xfrm>
            <a:off x="2286000" y="23479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20" name="Rectangle 19"/>
          <p:cNvSpPr/>
          <p:nvPr/>
        </p:nvSpPr>
        <p:spPr>
          <a:xfrm>
            <a:off x="1811338" y="2043113"/>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1" name="Rectangle 20"/>
          <p:cNvSpPr/>
          <p:nvPr/>
        </p:nvSpPr>
        <p:spPr>
          <a:xfrm>
            <a:off x="2286000" y="1371600"/>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2" name="5-Point Star 21"/>
          <p:cNvSpPr/>
          <p:nvPr/>
        </p:nvSpPr>
        <p:spPr>
          <a:xfrm>
            <a:off x="4038600" y="114300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Tree>
    <p:extLst>
      <p:ext uri="{BB962C8B-B14F-4D97-AF65-F5344CB8AC3E}">
        <p14:creationId xmlns:p14="http://schemas.microsoft.com/office/powerpoint/2010/main" val="10146424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In the </a:t>
            </a:r>
            <a:r>
              <a:rPr lang="ja-JP" altLang="en-US" sz="3800" dirty="0"/>
              <a:t>“</a:t>
            </a:r>
            <a:r>
              <a:rPr lang="en-US" sz="3800" dirty="0"/>
              <a:t>end</a:t>
            </a:r>
            <a:r>
              <a:rPr lang="ja-JP" altLang="en-US" sz="3800" dirty="0"/>
              <a:t>”</a:t>
            </a:r>
            <a:endParaRPr lang="en-US" sz="3800" dirty="0"/>
          </a:p>
        </p:txBody>
      </p:sp>
      <p:sp>
        <p:nvSpPr>
          <p:cNvPr id="31747" name="TextBox 3"/>
          <p:cNvSpPr txBox="1">
            <a:spLocks noChangeArrowheads="1"/>
          </p:cNvSpPr>
          <p:nvPr/>
        </p:nvSpPr>
        <p:spPr bwMode="auto">
          <a:xfrm>
            <a:off x="6629400" y="3733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31748" name="TextBox 15"/>
          <p:cNvSpPr txBox="1">
            <a:spLocks noChangeArrowheads="1"/>
          </p:cNvSpPr>
          <p:nvPr/>
        </p:nvSpPr>
        <p:spPr bwMode="auto">
          <a:xfrm>
            <a:off x="457200" y="4038600"/>
            <a:ext cx="8153400" cy="14773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a:t>
            </a:r>
            <a:r>
              <a:rPr lang="en-US" dirty="0">
                <a:solidFill>
                  <a:srgbClr val="000000"/>
                </a:solidFill>
              </a:rPr>
              <a:t>0.00000098</a:t>
            </a: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a:t>
            </a:r>
            <a:r>
              <a:rPr lang="en-US" dirty="0">
                <a:solidFill>
                  <a:srgbClr val="000000"/>
                </a:solidFill>
              </a:rPr>
              <a:t>0.03125</a:t>
            </a:r>
          </a:p>
          <a:p>
            <a:pPr algn="ctr" defTabSz="914400" eaLnBrk="1" fontAlgn="base" hangingPunct="1">
              <a:spcBef>
                <a:spcPct val="0"/>
              </a:spcBef>
              <a:spcAft>
                <a:spcPct val="0"/>
              </a:spcAft>
            </a:pP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a:t>
            </a:r>
            <a:r>
              <a:rPr lang="en-US" dirty="0">
                <a:solidFill>
                  <a:srgbClr val="000000"/>
                </a:solidFill>
              </a:rPr>
              <a:t>0.000097</a:t>
            </a:r>
          </a:p>
        </p:txBody>
      </p:sp>
      <p:sp>
        <p:nvSpPr>
          <p:cNvPr id="31749" name="TextBox 12"/>
          <p:cNvSpPr txBox="1">
            <a:spLocks noChangeArrowheads="1"/>
          </p:cNvSpPr>
          <p:nvPr/>
        </p:nvSpPr>
        <p:spPr bwMode="auto">
          <a:xfrm>
            <a:off x="6858000" y="29718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4" name="TextBox 13"/>
          <p:cNvSpPr txBox="1"/>
          <p:nvPr/>
        </p:nvSpPr>
        <p:spPr>
          <a:xfrm>
            <a:off x="533400" y="33528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7" name="Rectangle 16"/>
          <p:cNvSpPr/>
          <p:nvPr/>
        </p:nvSpPr>
        <p:spPr>
          <a:xfrm>
            <a:off x="2052638" y="2438400"/>
            <a:ext cx="4386262" cy="461963"/>
          </a:xfrm>
          <a:prstGeom prst="rect">
            <a:avLst/>
          </a:prstGeom>
        </p:spPr>
        <p:txBody>
          <a:bodyPr wrap="none" anchor="ctr">
            <a:spAutoFit/>
          </a:bodyPr>
          <a:lstStyle/>
          <a:p>
            <a:pPr algn="ctr" defTabSz="914400" fontAlgn="base">
              <a:spcBef>
                <a:spcPct val="0"/>
              </a:spcBef>
              <a:spcAft>
                <a:spcPct val="0"/>
              </a:spcAft>
            </a:pP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endParaRPr lang="en-US" dirty="0">
              <a:solidFill>
                <a:srgbClr val="000000"/>
              </a:solidFill>
              <a:latin typeface="Calibri" charset="0"/>
              <a:ea typeface="ＭＳ Ｐゴシック" charset="0"/>
              <a:cs typeface="Arial" charset="0"/>
            </a:endParaRPr>
          </a:p>
        </p:txBody>
      </p:sp>
      <p:sp>
        <p:nvSpPr>
          <p:cNvPr id="18" name="Rectangle 17"/>
          <p:cNvSpPr/>
          <p:nvPr/>
        </p:nvSpPr>
        <p:spPr>
          <a:xfrm>
            <a:off x="2286000" y="2200275"/>
            <a:ext cx="4983163"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endParaRPr lang="en-US" dirty="0">
              <a:solidFill>
                <a:srgbClr val="000000"/>
              </a:solidFill>
              <a:latin typeface="Calibri" charset="0"/>
              <a:ea typeface="ＭＳ Ｐゴシック" charset="0"/>
              <a:cs typeface="Arial" charset="0"/>
            </a:endParaRPr>
          </a:p>
        </p:txBody>
      </p:sp>
      <p:sp>
        <p:nvSpPr>
          <p:cNvPr id="19" name="Rectangle 18"/>
          <p:cNvSpPr/>
          <p:nvPr/>
        </p:nvSpPr>
        <p:spPr>
          <a:xfrm>
            <a:off x="1811338" y="1870834"/>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0" name="Rectangle 19"/>
          <p:cNvSpPr/>
          <p:nvPr/>
        </p:nvSpPr>
        <p:spPr>
          <a:xfrm>
            <a:off x="2286000" y="1364696"/>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1" name="5-Point Star 20"/>
          <p:cNvSpPr/>
          <p:nvPr/>
        </p:nvSpPr>
        <p:spPr>
          <a:xfrm>
            <a:off x="4038600" y="1129746"/>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12" name="Rectangle 11"/>
          <p:cNvSpPr/>
          <p:nvPr/>
        </p:nvSpPr>
        <p:spPr>
          <a:xfrm>
            <a:off x="2286000" y="1639853"/>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Tree>
    <p:extLst>
      <p:ext uri="{BB962C8B-B14F-4D97-AF65-F5344CB8AC3E}">
        <p14:creationId xmlns:p14="http://schemas.microsoft.com/office/powerpoint/2010/main" val="2458004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	</a:t>
            </a:r>
          </a:p>
        </p:txBody>
      </p:sp>
      <p:sp>
        <p:nvSpPr>
          <p:cNvPr id="3" name="Content Placeholder 2"/>
          <p:cNvSpPr>
            <a:spLocks noGrp="1"/>
          </p:cNvSpPr>
          <p:nvPr>
            <p:ph idx="1"/>
          </p:nvPr>
        </p:nvSpPr>
        <p:spPr>
          <a:xfrm>
            <a:off x="457200" y="1417638"/>
            <a:ext cx="8229600" cy="4525963"/>
          </a:xfrm>
        </p:spPr>
        <p:txBody>
          <a:bodyPr>
            <a:normAutofit/>
          </a:bodyPr>
          <a:lstStyle/>
          <a:p>
            <a:r>
              <a:rPr lang="en-US" dirty="0"/>
              <a:t>Background of DNA sequencing</a:t>
            </a:r>
          </a:p>
          <a:p>
            <a:endParaRPr lang="en-US" dirty="0"/>
          </a:p>
          <a:p>
            <a:r>
              <a:rPr lang="en-US" dirty="0"/>
              <a:t>From sequence data to genotype</a:t>
            </a:r>
          </a:p>
          <a:p>
            <a:endParaRPr lang="en-US" dirty="0"/>
          </a:p>
          <a:p>
            <a:r>
              <a:rPr lang="en-US" dirty="0"/>
              <a:t>Rare variant tests</a:t>
            </a:r>
          </a:p>
        </p:txBody>
      </p:sp>
    </p:spTree>
    <p:extLst>
      <p:ext uri="{BB962C8B-B14F-4D97-AF65-F5344CB8AC3E}">
        <p14:creationId xmlns:p14="http://schemas.microsoft.com/office/powerpoint/2010/main" val="2986612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Not the </a:t>
            </a:r>
            <a:r>
              <a:rPr lang="ja-JP" altLang="en-US" sz="3800" dirty="0"/>
              <a:t>“</a:t>
            </a:r>
            <a:r>
              <a:rPr lang="en-US" sz="3800" dirty="0"/>
              <a:t>end</a:t>
            </a:r>
            <a:r>
              <a:rPr lang="ja-JP" altLang="en-US" sz="3800" dirty="0"/>
              <a:t>”</a:t>
            </a:r>
            <a:r>
              <a:rPr lang="en-US" sz="3800" dirty="0"/>
              <a:t> yet</a:t>
            </a:r>
          </a:p>
        </p:txBody>
      </p:sp>
      <p:sp>
        <p:nvSpPr>
          <p:cNvPr id="32771" name="TextBox 3"/>
          <p:cNvSpPr txBox="1">
            <a:spLocks noChangeArrowheads="1"/>
          </p:cNvSpPr>
          <p:nvPr/>
        </p:nvSpPr>
        <p:spPr bwMode="auto">
          <a:xfrm>
            <a:off x="6629400" y="3733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32772" name="TextBox 15"/>
          <p:cNvSpPr txBox="1">
            <a:spLocks noChangeArrowheads="1"/>
          </p:cNvSpPr>
          <p:nvPr/>
        </p:nvSpPr>
        <p:spPr bwMode="auto">
          <a:xfrm>
            <a:off x="476518" y="4038600"/>
            <a:ext cx="8153400" cy="923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/A) = </a:t>
            </a:r>
            <a:r>
              <a:rPr lang="en-US" dirty="0">
                <a:solidFill>
                  <a:srgbClr val="000000"/>
                </a:solidFill>
              </a:rPr>
              <a:t>0.00000098</a:t>
            </a: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reads|A</a:t>
            </a:r>
            <a:r>
              <a:rPr lang="en-US" b="1" dirty="0">
                <a:solidFill>
                  <a:srgbClr val="000000"/>
                </a:solidFill>
              </a:rPr>
              <a:t>/C) = </a:t>
            </a:r>
            <a:r>
              <a:rPr lang="en-US" dirty="0">
                <a:solidFill>
                  <a:srgbClr val="000000"/>
                </a:solidFill>
              </a:rPr>
              <a:t>0.03125</a:t>
            </a:r>
            <a:endParaRPr lang="en-US" b="1" dirty="0">
              <a:solidFill>
                <a:srgbClr val="000000"/>
              </a:solidFill>
            </a:endParaRPr>
          </a:p>
          <a:p>
            <a:pPr algn="ctr" defTabSz="914400" eaLnBrk="1" fontAlgn="base" hangingPunct="1">
              <a:spcBef>
                <a:spcPct val="0"/>
              </a:spcBef>
              <a:spcAft>
                <a:spcPct val="0"/>
              </a:spcAft>
            </a:pPr>
            <a:r>
              <a:rPr lang="en-US" b="1" dirty="0">
                <a:solidFill>
                  <a:srgbClr val="000000"/>
                </a:solidFill>
              </a:rPr>
              <a:t>P(</a:t>
            </a:r>
            <a:r>
              <a:rPr lang="en-US" b="1" dirty="0" err="1">
                <a:solidFill>
                  <a:srgbClr val="000000"/>
                </a:solidFill>
              </a:rPr>
              <a:t>reads|C</a:t>
            </a:r>
            <a:r>
              <a:rPr lang="en-US" b="1" dirty="0">
                <a:solidFill>
                  <a:srgbClr val="000000"/>
                </a:solidFill>
              </a:rPr>
              <a:t>/C) = </a:t>
            </a:r>
            <a:r>
              <a:rPr lang="en-US" dirty="0">
                <a:solidFill>
                  <a:srgbClr val="000000"/>
                </a:solidFill>
              </a:rPr>
              <a:t>0.000097</a:t>
            </a:r>
          </a:p>
        </p:txBody>
      </p:sp>
      <p:sp>
        <p:nvSpPr>
          <p:cNvPr id="32773" name="TextBox 12"/>
          <p:cNvSpPr txBox="1">
            <a:spLocks noChangeArrowheads="1"/>
          </p:cNvSpPr>
          <p:nvPr/>
        </p:nvSpPr>
        <p:spPr bwMode="auto">
          <a:xfrm>
            <a:off x="6858000" y="29718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4" name="TextBox 13"/>
          <p:cNvSpPr txBox="1"/>
          <p:nvPr/>
        </p:nvSpPr>
        <p:spPr>
          <a:xfrm>
            <a:off x="533400" y="33528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7" name="Rectangle 16"/>
          <p:cNvSpPr/>
          <p:nvPr/>
        </p:nvSpPr>
        <p:spPr>
          <a:xfrm>
            <a:off x="2023166" y="2306948"/>
            <a:ext cx="4386262" cy="461963"/>
          </a:xfrm>
          <a:prstGeom prst="rect">
            <a:avLst/>
          </a:prstGeom>
        </p:spPr>
        <p:txBody>
          <a:bodyPr wrap="none" anchor="ctr">
            <a:spAutoFit/>
          </a:bodyPr>
          <a:lstStyle/>
          <a:p>
            <a:pPr algn="ctr" defTabSz="914400" fontAlgn="base">
              <a:spcBef>
                <a:spcPct val="0"/>
              </a:spcBef>
              <a:spcAft>
                <a:spcPct val="0"/>
              </a:spcAft>
            </a:pP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endParaRPr lang="en-US" dirty="0">
              <a:solidFill>
                <a:srgbClr val="000000"/>
              </a:solidFill>
              <a:latin typeface="Calibri" charset="0"/>
              <a:ea typeface="ＭＳ Ｐゴシック" charset="0"/>
              <a:cs typeface="Arial" charset="0"/>
            </a:endParaRPr>
          </a:p>
        </p:txBody>
      </p:sp>
      <p:sp>
        <p:nvSpPr>
          <p:cNvPr id="18" name="Rectangle 17"/>
          <p:cNvSpPr/>
          <p:nvPr/>
        </p:nvSpPr>
        <p:spPr>
          <a:xfrm>
            <a:off x="2286000" y="2075968"/>
            <a:ext cx="4983163"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endParaRPr lang="en-US" dirty="0">
              <a:solidFill>
                <a:srgbClr val="000000"/>
              </a:solidFill>
              <a:latin typeface="Calibri" charset="0"/>
              <a:ea typeface="ＭＳ Ｐゴシック" charset="0"/>
              <a:cs typeface="Arial" charset="0"/>
            </a:endParaRPr>
          </a:p>
        </p:txBody>
      </p:sp>
      <p:sp>
        <p:nvSpPr>
          <p:cNvPr id="19" name="Rectangle 18"/>
          <p:cNvSpPr/>
          <p:nvPr/>
        </p:nvSpPr>
        <p:spPr>
          <a:xfrm>
            <a:off x="1811338" y="1802090"/>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0" name="Rectangle 19"/>
          <p:cNvSpPr/>
          <p:nvPr/>
        </p:nvSpPr>
        <p:spPr>
          <a:xfrm>
            <a:off x="2286000" y="1276350"/>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1" name="5-Point Star 20"/>
          <p:cNvSpPr/>
          <p:nvPr/>
        </p:nvSpPr>
        <p:spPr>
          <a:xfrm>
            <a:off x="4027579" y="116205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32780" name="TextBox 11"/>
          <p:cNvSpPr txBox="1">
            <a:spLocks noChangeArrowheads="1"/>
          </p:cNvSpPr>
          <p:nvPr/>
        </p:nvSpPr>
        <p:spPr bwMode="auto">
          <a:xfrm>
            <a:off x="152400" y="4992487"/>
            <a:ext cx="8839200" cy="7078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sz="2000" dirty="0">
                <a:solidFill>
                  <a:srgbClr val="000000"/>
                </a:solidFill>
              </a:rPr>
              <a:t>Making a genotype call requires </a:t>
            </a:r>
          </a:p>
          <a:p>
            <a:pPr algn="ctr" defTabSz="914400" eaLnBrk="1" fontAlgn="base" hangingPunct="1">
              <a:spcBef>
                <a:spcPct val="0"/>
              </a:spcBef>
              <a:spcAft>
                <a:spcPct val="0"/>
              </a:spcAft>
            </a:pPr>
            <a:r>
              <a:rPr lang="en-US" sz="2000" dirty="0">
                <a:solidFill>
                  <a:srgbClr val="000000"/>
                </a:solidFill>
              </a:rPr>
              <a:t>combining sequence data with prior information</a:t>
            </a:r>
          </a:p>
        </p:txBody>
      </p:sp>
      <p:pic>
        <p:nvPicPr>
          <p:cNvPr id="13" name="Picture 12"/>
          <p:cNvPicPr>
            <a:picLocks noChangeAspect="1"/>
          </p:cNvPicPr>
          <p:nvPr/>
        </p:nvPicPr>
        <p:blipFill>
          <a:blip r:embed="rId3"/>
          <a:stretch>
            <a:fillRect/>
          </a:stretch>
        </p:blipFill>
        <p:spPr>
          <a:xfrm>
            <a:off x="1641478" y="5700373"/>
            <a:ext cx="6007100" cy="1143000"/>
          </a:xfrm>
          <a:prstGeom prst="rect">
            <a:avLst/>
          </a:prstGeom>
        </p:spPr>
      </p:pic>
      <p:sp>
        <p:nvSpPr>
          <p:cNvPr id="15" name="Rectangle 14"/>
          <p:cNvSpPr/>
          <p:nvPr/>
        </p:nvSpPr>
        <p:spPr>
          <a:xfrm>
            <a:off x="2286000" y="1571109"/>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Tree>
    <p:extLst>
      <p:ext uri="{BB962C8B-B14F-4D97-AF65-F5344CB8AC3E}">
        <p14:creationId xmlns:p14="http://schemas.microsoft.com/office/powerpoint/2010/main" val="24279026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Not the </a:t>
            </a:r>
            <a:r>
              <a:rPr lang="ja-JP" altLang="en-US" sz="3800" dirty="0"/>
              <a:t>“</a:t>
            </a:r>
            <a:r>
              <a:rPr lang="en-US" sz="3800" dirty="0"/>
              <a:t>end</a:t>
            </a:r>
            <a:r>
              <a:rPr lang="ja-JP" altLang="en-US" sz="3800" dirty="0"/>
              <a:t>”</a:t>
            </a:r>
            <a:r>
              <a:rPr lang="en-US" sz="3800" dirty="0"/>
              <a:t> yet</a:t>
            </a:r>
          </a:p>
        </p:txBody>
      </p:sp>
      <p:sp>
        <p:nvSpPr>
          <p:cNvPr id="32771" name="TextBox 3"/>
          <p:cNvSpPr txBox="1">
            <a:spLocks noChangeArrowheads="1"/>
          </p:cNvSpPr>
          <p:nvPr/>
        </p:nvSpPr>
        <p:spPr bwMode="auto">
          <a:xfrm>
            <a:off x="6629400" y="3733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32772" name="TextBox 15"/>
          <p:cNvSpPr txBox="1">
            <a:spLocks noChangeArrowheads="1"/>
          </p:cNvSpPr>
          <p:nvPr/>
        </p:nvSpPr>
        <p:spPr bwMode="auto">
          <a:xfrm>
            <a:off x="457200" y="4278650"/>
            <a:ext cx="8153400"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reads|A</a:t>
            </a:r>
            <a:r>
              <a:rPr lang="en-US" sz="1400" dirty="0">
                <a:solidFill>
                  <a:srgbClr val="000000"/>
                </a:solidFill>
                <a:latin typeface="Arial"/>
                <a:cs typeface="Arial"/>
              </a:rPr>
              <a:t>/A)= 0.00000098              Prior(A/A) = 0.00034                P(A/</a:t>
            </a:r>
            <a:r>
              <a:rPr lang="en-US" sz="1400" dirty="0" err="1">
                <a:solidFill>
                  <a:srgbClr val="000000"/>
                </a:solidFill>
                <a:latin typeface="Arial"/>
                <a:cs typeface="Arial"/>
              </a:rPr>
              <a:t>A|reads</a:t>
            </a:r>
            <a:r>
              <a:rPr lang="en-US" sz="1400" dirty="0">
                <a:solidFill>
                  <a:srgbClr val="000000"/>
                </a:solidFill>
                <a:latin typeface="Arial"/>
                <a:cs typeface="Arial"/>
              </a:rPr>
              <a:t>) &lt; 0.01</a:t>
            </a:r>
          </a:p>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reads|A</a:t>
            </a:r>
            <a:r>
              <a:rPr lang="en-US" sz="1400" dirty="0">
                <a:solidFill>
                  <a:srgbClr val="000000"/>
                </a:solidFill>
                <a:latin typeface="Arial"/>
                <a:cs typeface="Arial"/>
              </a:rPr>
              <a:t>/C)= 0.03125	                   Prior(A/C) = 0.00066                P(A/</a:t>
            </a:r>
            <a:r>
              <a:rPr lang="en-US" sz="1400" dirty="0" err="1">
                <a:solidFill>
                  <a:srgbClr val="000000"/>
                </a:solidFill>
                <a:latin typeface="Arial"/>
                <a:cs typeface="Arial"/>
              </a:rPr>
              <a:t>C|reads</a:t>
            </a:r>
            <a:r>
              <a:rPr lang="en-US" sz="1400" dirty="0">
                <a:solidFill>
                  <a:srgbClr val="000000"/>
                </a:solidFill>
                <a:latin typeface="Arial"/>
                <a:cs typeface="Arial"/>
              </a:rPr>
              <a:t>) = 0.175</a:t>
            </a:r>
          </a:p>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reads|C</a:t>
            </a:r>
            <a:r>
              <a:rPr lang="en-US" sz="1400" dirty="0">
                <a:solidFill>
                  <a:srgbClr val="000000"/>
                </a:solidFill>
                <a:latin typeface="Arial"/>
                <a:cs typeface="Arial"/>
              </a:rPr>
              <a:t>/C)= 0.000097	 Prior(C/C) = 0.99900               P(C/</a:t>
            </a:r>
            <a:r>
              <a:rPr lang="en-US" sz="1400" dirty="0" err="1">
                <a:solidFill>
                  <a:srgbClr val="000000"/>
                </a:solidFill>
                <a:latin typeface="Arial"/>
                <a:cs typeface="Arial"/>
              </a:rPr>
              <a:t>C|reads</a:t>
            </a:r>
            <a:r>
              <a:rPr lang="en-US" sz="1400" dirty="0">
                <a:solidFill>
                  <a:srgbClr val="000000"/>
                </a:solidFill>
                <a:latin typeface="Arial"/>
                <a:cs typeface="Arial"/>
              </a:rPr>
              <a:t>) = 0.825</a:t>
            </a:r>
          </a:p>
          <a:p>
            <a:pPr defTabSz="914400" eaLnBrk="1" fontAlgn="base" hangingPunct="1">
              <a:spcBef>
                <a:spcPct val="0"/>
              </a:spcBef>
              <a:spcAft>
                <a:spcPct val="0"/>
              </a:spcAft>
            </a:pPr>
            <a:endParaRPr lang="en-US" dirty="0">
              <a:solidFill>
                <a:srgbClr val="000000"/>
              </a:solidFill>
            </a:endParaRPr>
          </a:p>
        </p:txBody>
      </p:sp>
      <p:sp>
        <p:nvSpPr>
          <p:cNvPr id="32773" name="TextBox 12"/>
          <p:cNvSpPr txBox="1">
            <a:spLocks noChangeArrowheads="1"/>
          </p:cNvSpPr>
          <p:nvPr/>
        </p:nvSpPr>
        <p:spPr bwMode="auto">
          <a:xfrm>
            <a:off x="6858000" y="29718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4" name="TextBox 13"/>
          <p:cNvSpPr txBox="1"/>
          <p:nvPr/>
        </p:nvSpPr>
        <p:spPr>
          <a:xfrm>
            <a:off x="533400" y="33528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latin typeface="Calibri" charset="0"/>
              </a:rPr>
              <a:t>5</a:t>
            </a:r>
            <a:r>
              <a:rPr lang="ja-JP" altLang="en-US">
                <a:solidFill>
                  <a:srgbClr val="000000"/>
                </a:solidFill>
                <a:latin typeface="Calibri" charset="0"/>
              </a:rPr>
              <a:t>’</a:t>
            </a:r>
            <a:r>
              <a:rPr lang="en-US">
                <a:solidFill>
                  <a:srgbClr val="000000"/>
                </a:solidFill>
                <a:latin typeface="Calibri" charset="0"/>
              </a:rPr>
              <a:t>-</a:t>
            </a:r>
            <a:r>
              <a:rPr lang="en-US">
                <a:solidFill>
                  <a:srgbClr val="FF0000"/>
                </a:solidFill>
                <a:latin typeface="Calibri" charset="0"/>
              </a:rPr>
              <a:t>A</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GG</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sz="2400">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92D050"/>
                </a:solidFill>
                <a:latin typeface="Calibri" charset="0"/>
              </a:rPr>
              <a:t>G</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CCC</a:t>
            </a:r>
            <a:r>
              <a:rPr lang="en-US">
                <a:solidFill>
                  <a:srgbClr val="92D050"/>
                </a:solidFill>
                <a:latin typeface="Calibri" charset="0"/>
              </a:rPr>
              <a:t>G</a:t>
            </a:r>
            <a:r>
              <a:rPr lang="en-US">
                <a:solidFill>
                  <a:srgbClr val="FF0000"/>
                </a:solidFill>
                <a:latin typeface="Calibri" charset="0"/>
              </a:rPr>
              <a:t>A</a:t>
            </a:r>
            <a:r>
              <a:rPr lang="en-US">
                <a:solidFill>
                  <a:srgbClr val="000000"/>
                </a:solidFill>
                <a:latin typeface="Calibri" charset="0"/>
              </a:rPr>
              <a:t>T</a:t>
            </a:r>
            <a:r>
              <a:rPr lang="en-US">
                <a:solidFill>
                  <a:srgbClr val="FF8CFF"/>
                </a:solidFill>
                <a:latin typeface="Calibri" charset="0"/>
              </a:rPr>
              <a:t>C</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0000"/>
                </a:solidFill>
                <a:latin typeface="Calibri" charset="0"/>
              </a:rPr>
              <a:t>A</a:t>
            </a:r>
            <a:r>
              <a:rPr lang="en-US">
                <a:solidFill>
                  <a:srgbClr val="92D050"/>
                </a:solidFill>
                <a:latin typeface="Calibri" charset="0"/>
              </a:rPr>
              <a:t>G</a:t>
            </a:r>
            <a:r>
              <a:rPr lang="en-US">
                <a:solidFill>
                  <a:srgbClr val="FF8CFF"/>
                </a:solidFill>
                <a:latin typeface="Calibri" charset="0"/>
              </a:rPr>
              <a:t>C</a:t>
            </a:r>
            <a:r>
              <a:rPr lang="en-US">
                <a:solidFill>
                  <a:srgbClr val="000000"/>
                </a:solidFill>
                <a:latin typeface="Calibri" charset="0"/>
              </a:rPr>
              <a:t>T</a:t>
            </a:r>
            <a:r>
              <a:rPr lang="en-US">
                <a:solidFill>
                  <a:srgbClr val="FF8CFF"/>
                </a:solidFill>
                <a:latin typeface="Calibri" charset="0"/>
              </a:rPr>
              <a:t>C</a:t>
            </a:r>
            <a:r>
              <a:rPr lang="en-US">
                <a:solidFill>
                  <a:srgbClr val="000000"/>
                </a:solidFill>
                <a:latin typeface="Calibri" charset="0"/>
              </a:rPr>
              <a:t>G</a:t>
            </a:r>
            <a:r>
              <a:rPr lang="en-US">
                <a:solidFill>
                  <a:srgbClr val="FF0000"/>
                </a:solidFill>
                <a:latin typeface="Calibri" charset="0"/>
              </a:rPr>
              <a:t>A</a:t>
            </a:r>
            <a:r>
              <a:rPr lang="en-US">
                <a:solidFill>
                  <a:srgbClr val="FF8CFF"/>
                </a:solidFill>
                <a:latin typeface="Calibri" charset="0"/>
              </a:rPr>
              <a:t>C</a:t>
            </a:r>
            <a:r>
              <a:rPr lang="en-US">
                <a:solidFill>
                  <a:srgbClr val="92D050"/>
                </a:solidFill>
                <a:latin typeface="Calibri" charset="0"/>
              </a:rPr>
              <a:t>G</a:t>
            </a:r>
            <a:r>
              <a:rPr lang="en-US">
                <a:solidFill>
                  <a:srgbClr val="000000"/>
                </a:solidFill>
                <a:latin typeface="Calibri" charset="0"/>
              </a:rPr>
              <a:t>-3</a:t>
            </a:r>
            <a:r>
              <a:rPr lang="ja-JP" altLang="en-US">
                <a:solidFill>
                  <a:srgbClr val="000000"/>
                </a:solidFill>
                <a:latin typeface="Calibri" charset="0"/>
              </a:rPr>
              <a:t>’</a:t>
            </a:r>
            <a:endParaRPr lang="en-US">
              <a:solidFill>
                <a:srgbClr val="000000"/>
              </a:solidFill>
              <a:latin typeface="Calibri" charset="0"/>
            </a:endParaRPr>
          </a:p>
        </p:txBody>
      </p:sp>
      <p:sp>
        <p:nvSpPr>
          <p:cNvPr id="17" name="Rectangle 16"/>
          <p:cNvSpPr/>
          <p:nvPr/>
        </p:nvSpPr>
        <p:spPr>
          <a:xfrm>
            <a:off x="2052638" y="24384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8" name="Rectangle 17"/>
          <p:cNvSpPr/>
          <p:nvPr/>
        </p:nvSpPr>
        <p:spPr>
          <a:xfrm>
            <a:off x="2286000" y="20431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19" name="Rectangle 18"/>
          <p:cNvSpPr/>
          <p:nvPr/>
        </p:nvSpPr>
        <p:spPr>
          <a:xfrm>
            <a:off x="1811338" y="1738313"/>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0" name="Rectangle 19"/>
          <p:cNvSpPr/>
          <p:nvPr/>
        </p:nvSpPr>
        <p:spPr>
          <a:xfrm>
            <a:off x="2286000" y="1276350"/>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1" name="5-Point Star 20"/>
          <p:cNvSpPr/>
          <p:nvPr/>
        </p:nvSpPr>
        <p:spPr>
          <a:xfrm>
            <a:off x="4027579" y="116205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32780" name="TextBox 11"/>
          <p:cNvSpPr txBox="1">
            <a:spLocks noChangeArrowheads="1"/>
          </p:cNvSpPr>
          <p:nvPr/>
        </p:nvSpPr>
        <p:spPr bwMode="auto">
          <a:xfrm>
            <a:off x="152400" y="5294313"/>
            <a:ext cx="88392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sz="2400" dirty="0">
                <a:solidFill>
                  <a:srgbClr val="000000"/>
                </a:solidFill>
              </a:rPr>
              <a:t>Base Prior: every site has 1/1000 probability of varying</a:t>
            </a:r>
          </a:p>
        </p:txBody>
      </p:sp>
      <p:sp>
        <p:nvSpPr>
          <p:cNvPr id="13" name="Oval 10"/>
          <p:cNvSpPr>
            <a:spLocks noChangeArrowheads="1"/>
          </p:cNvSpPr>
          <p:nvPr/>
        </p:nvSpPr>
        <p:spPr bwMode="auto">
          <a:xfrm>
            <a:off x="5497282" y="4704379"/>
            <a:ext cx="2264235" cy="342020"/>
          </a:xfrm>
          <a:prstGeom prst="ellipse">
            <a:avLst/>
          </a:prstGeom>
          <a:noFill/>
          <a:ln w="28575">
            <a:solidFill>
              <a:schemeClr val="accent2"/>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US"/>
          </a:p>
        </p:txBody>
      </p:sp>
      <p:sp>
        <p:nvSpPr>
          <p:cNvPr id="15" name="Rectangle 14"/>
          <p:cNvSpPr/>
          <p:nvPr/>
        </p:nvSpPr>
        <p:spPr>
          <a:xfrm>
            <a:off x="2308225" y="1507332"/>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Tree>
    <p:extLst>
      <p:ext uri="{BB962C8B-B14F-4D97-AF65-F5344CB8AC3E}">
        <p14:creationId xmlns:p14="http://schemas.microsoft.com/office/powerpoint/2010/main" val="20709898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800" dirty="0"/>
              <a:t>Population Based Prior</a:t>
            </a:r>
          </a:p>
        </p:txBody>
      </p:sp>
      <p:sp>
        <p:nvSpPr>
          <p:cNvPr id="32771" name="TextBox 3"/>
          <p:cNvSpPr txBox="1">
            <a:spLocks noChangeArrowheads="1"/>
          </p:cNvSpPr>
          <p:nvPr/>
        </p:nvSpPr>
        <p:spPr bwMode="auto">
          <a:xfrm>
            <a:off x="6629400" y="3733800"/>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32772" name="TextBox 15"/>
          <p:cNvSpPr txBox="1">
            <a:spLocks noChangeArrowheads="1"/>
          </p:cNvSpPr>
          <p:nvPr/>
        </p:nvSpPr>
        <p:spPr bwMode="auto">
          <a:xfrm>
            <a:off x="457200" y="4278650"/>
            <a:ext cx="8153400"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reads|A</a:t>
            </a:r>
            <a:r>
              <a:rPr lang="en-US" sz="1400" dirty="0">
                <a:solidFill>
                  <a:srgbClr val="000000"/>
                </a:solidFill>
                <a:latin typeface="Arial"/>
                <a:cs typeface="Arial"/>
              </a:rPr>
              <a:t>/A)= 0.00000098              Prior(A/A) = 0.04                P(A/</a:t>
            </a:r>
            <a:r>
              <a:rPr lang="en-US" sz="1400" dirty="0" err="1">
                <a:solidFill>
                  <a:srgbClr val="000000"/>
                </a:solidFill>
                <a:latin typeface="Arial"/>
                <a:cs typeface="Arial"/>
              </a:rPr>
              <a:t>A|reads</a:t>
            </a:r>
            <a:r>
              <a:rPr lang="en-US" sz="1400" dirty="0">
                <a:solidFill>
                  <a:srgbClr val="000000"/>
                </a:solidFill>
                <a:latin typeface="Arial"/>
                <a:cs typeface="Arial"/>
              </a:rPr>
              <a:t>) &lt; .001</a:t>
            </a:r>
          </a:p>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reads|A</a:t>
            </a:r>
            <a:r>
              <a:rPr lang="en-US" sz="1400" dirty="0">
                <a:solidFill>
                  <a:srgbClr val="000000"/>
                </a:solidFill>
                <a:latin typeface="Arial"/>
                <a:cs typeface="Arial"/>
              </a:rPr>
              <a:t>/C)= 0.03125	                   Prior(A/C) = 0.32                P(A/</a:t>
            </a:r>
            <a:r>
              <a:rPr lang="en-US" sz="1400" dirty="0" err="1">
                <a:solidFill>
                  <a:srgbClr val="000000"/>
                </a:solidFill>
                <a:latin typeface="Arial"/>
                <a:cs typeface="Arial"/>
              </a:rPr>
              <a:t>C|reads</a:t>
            </a:r>
            <a:r>
              <a:rPr lang="en-US" sz="1400" dirty="0">
                <a:solidFill>
                  <a:srgbClr val="000000"/>
                </a:solidFill>
                <a:latin typeface="Arial"/>
                <a:cs typeface="Arial"/>
              </a:rPr>
              <a:t>) = 0.999</a:t>
            </a:r>
          </a:p>
          <a:p>
            <a:pPr defTabSz="914400" eaLnBrk="1" fontAlgn="base" hangingPunct="1">
              <a:spcBef>
                <a:spcPct val="0"/>
              </a:spcBef>
              <a:spcAft>
                <a:spcPct val="0"/>
              </a:spcAft>
            </a:pPr>
            <a:r>
              <a:rPr lang="en-US" sz="1400" dirty="0">
                <a:solidFill>
                  <a:srgbClr val="000000"/>
                </a:solidFill>
                <a:latin typeface="Arial"/>
                <a:cs typeface="Arial"/>
              </a:rPr>
              <a:t>P(</a:t>
            </a:r>
            <a:r>
              <a:rPr lang="en-US" sz="1400" dirty="0" err="1">
                <a:solidFill>
                  <a:srgbClr val="000000"/>
                </a:solidFill>
                <a:latin typeface="Arial"/>
                <a:cs typeface="Arial"/>
              </a:rPr>
              <a:t>reads|C</a:t>
            </a:r>
            <a:r>
              <a:rPr lang="en-US" sz="1400" dirty="0">
                <a:solidFill>
                  <a:srgbClr val="000000"/>
                </a:solidFill>
                <a:latin typeface="Arial"/>
                <a:cs typeface="Arial"/>
              </a:rPr>
              <a:t>/C)= 0.000097	 Prior(C/C) = 0.64               P(C/</a:t>
            </a:r>
            <a:r>
              <a:rPr lang="en-US" sz="1400" dirty="0" err="1">
                <a:solidFill>
                  <a:srgbClr val="000000"/>
                </a:solidFill>
                <a:latin typeface="Arial"/>
                <a:cs typeface="Arial"/>
              </a:rPr>
              <a:t>C|reads</a:t>
            </a:r>
            <a:r>
              <a:rPr lang="en-US" sz="1400" dirty="0">
                <a:solidFill>
                  <a:srgbClr val="000000"/>
                </a:solidFill>
                <a:latin typeface="Arial"/>
                <a:cs typeface="Arial"/>
              </a:rPr>
              <a:t>) = &lt;.001</a:t>
            </a:r>
          </a:p>
          <a:p>
            <a:pPr defTabSz="914400" eaLnBrk="1" fontAlgn="base" hangingPunct="1">
              <a:spcBef>
                <a:spcPct val="0"/>
              </a:spcBef>
              <a:spcAft>
                <a:spcPct val="0"/>
              </a:spcAft>
            </a:pPr>
            <a:endParaRPr lang="en-US" dirty="0">
              <a:solidFill>
                <a:srgbClr val="000000"/>
              </a:solidFill>
            </a:endParaRPr>
          </a:p>
        </p:txBody>
      </p:sp>
      <p:sp>
        <p:nvSpPr>
          <p:cNvPr id="32773" name="TextBox 12"/>
          <p:cNvSpPr txBox="1">
            <a:spLocks noChangeArrowheads="1"/>
          </p:cNvSpPr>
          <p:nvPr/>
        </p:nvSpPr>
        <p:spPr bwMode="auto">
          <a:xfrm>
            <a:off x="6858000" y="2971800"/>
            <a:ext cx="17637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r" defTabSz="914400" eaLnBrk="1" fontAlgn="base" hangingPunct="1">
              <a:spcBef>
                <a:spcPct val="0"/>
              </a:spcBef>
              <a:spcAft>
                <a:spcPct val="0"/>
              </a:spcAft>
            </a:pPr>
            <a:r>
              <a:rPr lang="en-US">
                <a:solidFill>
                  <a:srgbClr val="000000"/>
                </a:solidFill>
              </a:rPr>
              <a:t>Sequence Reads</a:t>
            </a:r>
          </a:p>
        </p:txBody>
      </p:sp>
      <p:sp>
        <p:nvSpPr>
          <p:cNvPr id="14" name="TextBox 13"/>
          <p:cNvSpPr txBox="1"/>
          <p:nvPr/>
        </p:nvSpPr>
        <p:spPr>
          <a:xfrm>
            <a:off x="533400" y="3352800"/>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dirty="0">
                <a:solidFill>
                  <a:srgbClr val="000000"/>
                </a:solidFill>
                <a:latin typeface="Calibri" charset="0"/>
              </a:rPr>
              <a:t>5</a:t>
            </a:r>
            <a:r>
              <a:rPr lang="ja-JP" altLang="en-US" dirty="0">
                <a:solidFill>
                  <a:srgbClr val="000000"/>
                </a:solidFill>
                <a:latin typeface="Calibri" charset="0"/>
              </a:rPr>
              <a:t>’</a:t>
            </a:r>
            <a:r>
              <a:rPr lang="en-US" dirty="0">
                <a:solidFill>
                  <a:srgbClr val="000000"/>
                </a:solidFill>
                <a:latin typeface="Calibri" charset="0"/>
              </a:rPr>
              <a:t>-</a:t>
            </a:r>
            <a:r>
              <a:rPr lang="en-US" dirty="0">
                <a:solidFill>
                  <a:srgbClr val="FF0000"/>
                </a:solidFill>
                <a:latin typeface="Calibri" charset="0"/>
              </a:rPr>
              <a:t>A</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GG</a:t>
            </a:r>
            <a:r>
              <a:rPr lang="en-US" dirty="0">
                <a:solidFill>
                  <a:srgbClr val="000000"/>
                </a:solidFill>
                <a:latin typeface="Calibri" charset="0"/>
              </a:rPr>
              <a:t>T</a:t>
            </a:r>
            <a:r>
              <a:rPr lang="en-US" dirty="0">
                <a:solidFill>
                  <a:srgbClr val="FF8CFF"/>
                </a:solidFill>
                <a:latin typeface="Calibri" charset="0"/>
              </a:rPr>
              <a:t>C</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sz="2400"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CCC</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FF8CFF"/>
                </a:solidFill>
                <a:latin typeface="Calibri" charset="0"/>
              </a:rPr>
              <a:t>C</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8CFF"/>
                </a:solidFill>
                <a:latin typeface="Calibri" charset="0"/>
              </a:rPr>
              <a:t>C</a:t>
            </a:r>
            <a:r>
              <a:rPr lang="en-US" dirty="0">
                <a:solidFill>
                  <a:srgbClr val="000000"/>
                </a:solidFill>
                <a:latin typeface="Calibri" charset="0"/>
              </a:rPr>
              <a:t>G</a:t>
            </a:r>
            <a:r>
              <a:rPr lang="en-US" dirty="0">
                <a:solidFill>
                  <a:srgbClr val="FF0000"/>
                </a:solidFill>
                <a:latin typeface="Calibri" charset="0"/>
              </a:rPr>
              <a:t>A</a:t>
            </a:r>
            <a:r>
              <a:rPr lang="en-US" dirty="0">
                <a:solidFill>
                  <a:srgbClr val="FF8CFF"/>
                </a:solidFill>
                <a:latin typeface="Calibri" charset="0"/>
              </a:rPr>
              <a:t>C</a:t>
            </a:r>
            <a:r>
              <a:rPr lang="en-US" dirty="0">
                <a:solidFill>
                  <a:srgbClr val="92D050"/>
                </a:solidFill>
                <a:latin typeface="Calibri" charset="0"/>
              </a:rPr>
              <a:t>G</a:t>
            </a:r>
            <a:r>
              <a:rPr lang="en-US" dirty="0">
                <a:solidFill>
                  <a:srgbClr val="000000"/>
                </a:solidFill>
                <a:latin typeface="Calibri" charset="0"/>
              </a:rPr>
              <a:t>-3</a:t>
            </a:r>
            <a:r>
              <a:rPr lang="ja-JP" altLang="en-US" dirty="0">
                <a:solidFill>
                  <a:srgbClr val="000000"/>
                </a:solidFill>
                <a:latin typeface="Calibri" charset="0"/>
              </a:rPr>
              <a:t>’</a:t>
            </a:r>
            <a:endParaRPr lang="en-US" dirty="0">
              <a:solidFill>
                <a:srgbClr val="000000"/>
              </a:solidFill>
              <a:latin typeface="Calibri" charset="0"/>
            </a:endParaRPr>
          </a:p>
        </p:txBody>
      </p:sp>
      <p:sp>
        <p:nvSpPr>
          <p:cNvPr id="17" name="Rectangle 16"/>
          <p:cNvSpPr/>
          <p:nvPr/>
        </p:nvSpPr>
        <p:spPr>
          <a:xfrm>
            <a:off x="2052638" y="2438400"/>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18" name="Rectangle 17"/>
          <p:cNvSpPr/>
          <p:nvPr/>
        </p:nvSpPr>
        <p:spPr>
          <a:xfrm>
            <a:off x="2286000" y="2043113"/>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19" name="Rectangle 18"/>
          <p:cNvSpPr/>
          <p:nvPr/>
        </p:nvSpPr>
        <p:spPr>
          <a:xfrm>
            <a:off x="1811338" y="1738313"/>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20" name="Rectangle 19"/>
          <p:cNvSpPr/>
          <p:nvPr/>
        </p:nvSpPr>
        <p:spPr>
          <a:xfrm>
            <a:off x="2286000" y="1276350"/>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21" name="5-Point Star 20"/>
          <p:cNvSpPr/>
          <p:nvPr/>
        </p:nvSpPr>
        <p:spPr>
          <a:xfrm>
            <a:off x="4027579" y="1162050"/>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32780" name="TextBox 11"/>
          <p:cNvSpPr txBox="1">
            <a:spLocks noChangeArrowheads="1"/>
          </p:cNvSpPr>
          <p:nvPr/>
        </p:nvSpPr>
        <p:spPr bwMode="auto">
          <a:xfrm>
            <a:off x="152400" y="5294313"/>
            <a:ext cx="8839200"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sz="2400" dirty="0">
                <a:solidFill>
                  <a:srgbClr val="000000"/>
                </a:solidFill>
              </a:rPr>
              <a:t>Population Based Prior: Use frequency information from examining others at the same site. E.g. P(A) = 0.2</a:t>
            </a:r>
          </a:p>
        </p:txBody>
      </p:sp>
      <p:sp>
        <p:nvSpPr>
          <p:cNvPr id="13" name="Oval 10"/>
          <p:cNvSpPr>
            <a:spLocks noChangeArrowheads="1"/>
          </p:cNvSpPr>
          <p:nvPr/>
        </p:nvSpPr>
        <p:spPr bwMode="auto">
          <a:xfrm>
            <a:off x="5306782" y="4523061"/>
            <a:ext cx="1962381" cy="271054"/>
          </a:xfrm>
          <a:prstGeom prst="ellipse">
            <a:avLst/>
          </a:prstGeom>
          <a:noFill/>
          <a:ln w="28575">
            <a:solidFill>
              <a:schemeClr val="accent2"/>
            </a:solidFill>
            <a:round/>
            <a:headEnd/>
            <a:tailEnd/>
          </a:ln>
          <a:extLst>
            <a:ext uri="{909E8E84-426E-40dd-AFC4-6F175D3DCCD1}">
              <a14:hiddenFill xmlns="" xmlns:a14="http://schemas.microsoft.com/office/drawing/2010/main">
                <a:solidFill>
                  <a:srgbClr val="FFFFFF"/>
                </a:solidFill>
              </a14:hiddenFill>
            </a:ext>
          </a:extLst>
        </p:spPr>
        <p:txBody>
          <a:bodyPr wrap="none" anchor="ctr"/>
          <a:lstStyle/>
          <a:p>
            <a:endParaRPr lang="en-US"/>
          </a:p>
        </p:txBody>
      </p:sp>
      <p:sp>
        <p:nvSpPr>
          <p:cNvPr id="15" name="Rectangle 14"/>
          <p:cNvSpPr/>
          <p:nvPr/>
        </p:nvSpPr>
        <p:spPr>
          <a:xfrm>
            <a:off x="2308225" y="1507332"/>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Tree>
    <p:extLst>
      <p:ext uri="{BB962C8B-B14F-4D97-AF65-F5344CB8AC3E}">
        <p14:creationId xmlns:p14="http://schemas.microsoft.com/office/powerpoint/2010/main" val="278401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Prior Information</a:t>
            </a:r>
          </a:p>
        </p:txBody>
      </p:sp>
      <p:sp>
        <p:nvSpPr>
          <p:cNvPr id="8" name="Content Placeholder 7"/>
          <p:cNvSpPr>
            <a:spLocks noGrp="1"/>
          </p:cNvSpPr>
          <p:nvPr>
            <p:ph idx="1"/>
          </p:nvPr>
        </p:nvSpPr>
        <p:spPr>
          <a:xfrm>
            <a:off x="581025" y="1539874"/>
            <a:ext cx="7772400" cy="4784725"/>
          </a:xfrm>
        </p:spPr>
        <p:txBody>
          <a:bodyPr>
            <a:normAutofit fontScale="70000" lnSpcReduction="20000"/>
          </a:bodyPr>
          <a:lstStyle/>
          <a:p>
            <a:pPr marL="285750" indent="-285750"/>
            <a:r>
              <a:rPr lang="en-US" dirty="0"/>
              <a:t>Individual based prior</a:t>
            </a:r>
          </a:p>
          <a:p>
            <a:pPr marL="685800" lvl="1"/>
            <a:r>
              <a:rPr lang="en-US" dirty="0"/>
              <a:t>Equal probability of showing polymorphism</a:t>
            </a:r>
          </a:p>
          <a:p>
            <a:pPr marL="685800" lvl="1"/>
            <a:r>
              <a:rPr lang="en-US" dirty="0"/>
              <a:t>1/1000 bases different from reference</a:t>
            </a:r>
          </a:p>
          <a:p>
            <a:pPr marL="685800" lvl="1"/>
            <a:r>
              <a:rPr lang="en-US" dirty="0"/>
              <a:t>Error Free and Poisson distribution</a:t>
            </a:r>
          </a:p>
          <a:p>
            <a:pPr marL="685800" lvl="1"/>
            <a:r>
              <a:rPr lang="en-US" dirty="0"/>
              <a:t>Single sample, single site</a:t>
            </a:r>
          </a:p>
          <a:p>
            <a:pPr marL="0" indent="0">
              <a:buNone/>
            </a:pPr>
            <a:endParaRPr lang="en-US" dirty="0"/>
          </a:p>
          <a:p>
            <a:pPr marL="285750" indent="-285750"/>
            <a:r>
              <a:rPr lang="en-US" dirty="0"/>
              <a:t>Population based prior</a:t>
            </a:r>
          </a:p>
          <a:p>
            <a:pPr marL="685800" lvl="1"/>
            <a:r>
              <a:rPr lang="en-US" dirty="0"/>
              <a:t>Estimate frequency from many individuals</a:t>
            </a:r>
          </a:p>
          <a:p>
            <a:pPr marL="685800" lvl="1"/>
            <a:r>
              <a:rPr lang="en-US" dirty="0"/>
              <a:t>Multiple sample, single site</a:t>
            </a:r>
          </a:p>
          <a:p>
            <a:pPr marL="0" indent="0">
              <a:buNone/>
            </a:pPr>
            <a:endParaRPr lang="en-US" dirty="0"/>
          </a:p>
          <a:p>
            <a:pPr marL="285750" indent="-285750"/>
            <a:r>
              <a:rPr lang="en-US" dirty="0"/>
              <a:t>Haplotype/Imputation based prior</a:t>
            </a:r>
          </a:p>
          <a:p>
            <a:pPr marL="685800" lvl="1"/>
            <a:r>
              <a:rPr lang="en-US" dirty="0"/>
              <a:t>Jointly model flanking SNPs, use haplotype information</a:t>
            </a:r>
          </a:p>
          <a:p>
            <a:pPr marL="685800" lvl="1"/>
            <a:r>
              <a:rPr lang="en-US" dirty="0"/>
              <a:t>Important for low coverage sequence data</a:t>
            </a:r>
          </a:p>
          <a:p>
            <a:pPr marL="685800" lvl="1"/>
            <a:r>
              <a:rPr lang="en-US" dirty="0"/>
              <a:t>Multiple samples, multiple sites</a:t>
            </a:r>
          </a:p>
          <a:p>
            <a:pPr marL="685800" lvl="1"/>
            <a:endParaRPr lang="en-US" dirty="0"/>
          </a:p>
          <a:p>
            <a:pPr marL="685800" lvl="1"/>
            <a:endParaRPr lang="en-US" dirty="0"/>
          </a:p>
          <a:p>
            <a:pPr marL="514350" indent="-514350"/>
            <a:endParaRPr lang="en-US" dirty="0">
              <a:latin typeface="Arial" charset="0"/>
            </a:endParaRPr>
          </a:p>
        </p:txBody>
      </p:sp>
      <p:sp>
        <p:nvSpPr>
          <p:cNvPr id="17412"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eaLnBrk="1" hangingPunct="1"/>
            <a:endParaRPr lang="en-US" dirty="0"/>
          </a:p>
          <a:p>
            <a:pPr eaLnBrk="1" hangingPunct="1"/>
            <a:endParaRPr lang="en-US" dirty="0"/>
          </a:p>
          <a:p>
            <a:pPr eaLnBrk="1" hangingPunct="1"/>
            <a:endParaRPr lang="en-US" dirty="0"/>
          </a:p>
        </p:txBody>
      </p:sp>
    </p:spTree>
    <p:extLst>
      <p:ext uri="{BB962C8B-B14F-4D97-AF65-F5344CB8AC3E}">
        <p14:creationId xmlns:p14="http://schemas.microsoft.com/office/powerpoint/2010/main" val="23066227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Comparisons of Different Genotype Calling Methods</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a:ext>
            </a:extLst>
          </a:blip>
          <a:srcRect t="-20584" b="-20584"/>
          <a:stretch>
            <a:fillRect/>
          </a:stretch>
        </p:blipFill>
        <p:spPr>
          <a:xfrm>
            <a:off x="223966" y="1417638"/>
            <a:ext cx="8761279" cy="4818366"/>
          </a:xfrm>
        </p:spPr>
      </p:pic>
    </p:spTree>
    <p:extLst>
      <p:ext uri="{BB962C8B-B14F-4D97-AF65-F5344CB8AC3E}">
        <p14:creationId xmlns:p14="http://schemas.microsoft.com/office/powerpoint/2010/main" val="32531563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9872"/>
            <a:ext cx="8229600" cy="1109493"/>
          </a:xfrm>
        </p:spPr>
        <p:txBody>
          <a:bodyPr/>
          <a:lstStyle/>
          <a:p>
            <a:r>
              <a:rPr lang="en-US" dirty="0"/>
              <a:t>Somatic SNPs</a:t>
            </a:r>
          </a:p>
        </p:txBody>
      </p:sp>
      <p:sp>
        <p:nvSpPr>
          <p:cNvPr id="5" name="Rectangle 4"/>
          <p:cNvSpPr/>
          <p:nvPr/>
        </p:nvSpPr>
        <p:spPr>
          <a:xfrm>
            <a:off x="630951" y="3906195"/>
            <a:ext cx="8316409" cy="2585323"/>
          </a:xfrm>
          <a:prstGeom prst="rect">
            <a:avLst/>
          </a:prstGeom>
        </p:spPr>
        <p:txBody>
          <a:bodyPr wrap="square">
            <a:spAutoFit/>
          </a:bodyPr>
          <a:lstStyle/>
          <a:p>
            <a:pPr>
              <a:buFont typeface="Arial" charset="0"/>
              <a:buChar char="•"/>
            </a:pPr>
            <a:r>
              <a:rPr lang="en-US" i="1" dirty="0">
                <a:solidFill>
                  <a:srgbClr val="111111"/>
                </a:solidFill>
                <a:latin typeface="Arial" charset="0"/>
              </a:rPr>
              <a:t> Germline mutations</a:t>
            </a:r>
            <a:r>
              <a:rPr lang="en-US" dirty="0">
                <a:solidFill>
                  <a:srgbClr val="111111"/>
                </a:solidFill>
                <a:latin typeface="Arial" charset="0"/>
              </a:rPr>
              <a:t> (all normal cells) – occur in gametes and can be passed onto offspring (every cell in the entire organism will be affected)</a:t>
            </a:r>
            <a:endParaRPr lang="en-US" dirty="0">
              <a:solidFill>
                <a:srgbClr val="111111"/>
              </a:solidFill>
              <a:latin typeface="Georgia" charset="0"/>
            </a:endParaRPr>
          </a:p>
          <a:p>
            <a:pPr>
              <a:buFont typeface="Arial" charset="0"/>
              <a:buChar char="•"/>
            </a:pPr>
            <a:endParaRPr lang="en-US" i="1" dirty="0">
              <a:solidFill>
                <a:srgbClr val="111111"/>
              </a:solidFill>
              <a:latin typeface="Georgia" charset="0"/>
            </a:endParaRPr>
          </a:p>
          <a:p>
            <a:pPr>
              <a:buFont typeface="Arial" charset="0"/>
              <a:buChar char="•"/>
            </a:pPr>
            <a:r>
              <a:rPr lang="en-US" i="1" dirty="0">
                <a:solidFill>
                  <a:srgbClr val="111111"/>
                </a:solidFill>
                <a:latin typeface="Arial" charset="0"/>
              </a:rPr>
              <a:t> Somatic mutations</a:t>
            </a:r>
            <a:r>
              <a:rPr lang="en-US" dirty="0">
                <a:solidFill>
                  <a:srgbClr val="111111"/>
                </a:solidFill>
                <a:latin typeface="Arial" charset="0"/>
              </a:rPr>
              <a:t> (tumor cells) – occur in a single body cell and cannot be inherited (only tissues derived from mutated cell are affected)</a:t>
            </a:r>
          </a:p>
          <a:p>
            <a:pPr>
              <a:buFont typeface="Arial" charset="0"/>
              <a:buChar char="•"/>
            </a:pPr>
            <a:endParaRPr lang="en-US" dirty="0">
              <a:solidFill>
                <a:srgbClr val="111111"/>
              </a:solidFill>
              <a:latin typeface="Arial" charset="0"/>
            </a:endParaRPr>
          </a:p>
          <a:p>
            <a:pPr>
              <a:buFont typeface="Arial" charset="0"/>
              <a:buChar char="•"/>
            </a:pPr>
            <a:r>
              <a:rPr lang="en-US" dirty="0">
                <a:solidFill>
                  <a:srgbClr val="111111"/>
                </a:solidFill>
                <a:latin typeface="Arial" charset="0"/>
              </a:rPr>
              <a:t> In cancer studies, we want to know if they are germline or somatic mutations in order to better understand cancer biology, diagnose cancer and improve cancer therapies</a:t>
            </a:r>
          </a:p>
        </p:txBody>
      </p:sp>
      <p:sp>
        <p:nvSpPr>
          <p:cNvPr id="6" name="Rectangle 5"/>
          <p:cNvSpPr/>
          <p:nvPr/>
        </p:nvSpPr>
        <p:spPr>
          <a:xfrm>
            <a:off x="2064213" y="2484696"/>
            <a:ext cx="4386262" cy="461963"/>
          </a:xfrm>
          <a:prstGeom prst="rect">
            <a:avLst/>
          </a:prstGeom>
        </p:spPr>
        <p:txBody>
          <a:bodyPr wrap="none" anchor="ctr">
            <a:spAutoFit/>
          </a:bodyPr>
          <a:lstStyle/>
          <a:p>
            <a:pPr algn="ctr" defTabSz="914400" fontAlgn="base">
              <a:spcBef>
                <a:spcPct val="0"/>
              </a:spcBef>
              <a:spcAft>
                <a:spcPct val="0"/>
              </a:spcAft>
            </a:pP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endParaRPr lang="en-US">
              <a:solidFill>
                <a:srgbClr val="000000"/>
              </a:solidFill>
              <a:latin typeface="Calibri" charset="0"/>
              <a:ea typeface="ＭＳ Ｐゴシック" charset="0"/>
              <a:cs typeface="Arial" charset="0"/>
            </a:endParaRPr>
          </a:p>
        </p:txBody>
      </p:sp>
      <p:sp>
        <p:nvSpPr>
          <p:cNvPr id="7" name="Rectangle 6"/>
          <p:cNvSpPr/>
          <p:nvPr/>
        </p:nvSpPr>
        <p:spPr>
          <a:xfrm>
            <a:off x="2297575" y="2170434"/>
            <a:ext cx="4983163" cy="461962"/>
          </a:xfrm>
          <a:prstGeom prst="rect">
            <a:avLst/>
          </a:prstGeom>
        </p:spPr>
        <p:txBody>
          <a:bodyPr anchor="ctr">
            <a:spAutoFit/>
          </a:bodyPr>
          <a:lstStyle/>
          <a:p>
            <a:pPr algn="ctr" defTabSz="914400" fontAlgn="base">
              <a:spcBef>
                <a:spcPct val="0"/>
              </a:spcBef>
              <a:spcAft>
                <a:spcPct val="0"/>
              </a:spcAft>
            </a:pP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sz="2400" b="1">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CCC</a:t>
            </a:r>
            <a:r>
              <a:rPr lang="en-US">
                <a:solidFill>
                  <a:srgbClr val="92D050"/>
                </a:solidFill>
                <a:latin typeface="Calibri" charset="0"/>
                <a:ea typeface="ＭＳ Ｐゴシック" charset="0"/>
                <a:cs typeface="Arial" charset="0"/>
              </a:rPr>
              <a:t>G</a:t>
            </a:r>
            <a:r>
              <a:rPr lang="en-US">
                <a:solidFill>
                  <a:srgbClr val="FF0000"/>
                </a:solidFill>
                <a:latin typeface="Calibri" charset="0"/>
                <a:ea typeface="ＭＳ Ｐゴシック" charset="0"/>
                <a:cs typeface="Arial" charset="0"/>
              </a:rPr>
              <a:t>A</a:t>
            </a:r>
            <a:r>
              <a:rPr lang="en-US">
                <a:solidFill>
                  <a:srgbClr val="000000"/>
                </a:solidFill>
                <a:latin typeface="Calibri" charset="0"/>
                <a:ea typeface="ＭＳ Ｐゴシック" charset="0"/>
                <a:cs typeface="Arial" charset="0"/>
              </a:rPr>
              <a:t>T</a:t>
            </a:r>
            <a:r>
              <a:rPr lang="en-US">
                <a:solidFill>
                  <a:srgbClr val="FF8CFF"/>
                </a:solidFill>
                <a:latin typeface="Calibri" charset="0"/>
                <a:ea typeface="ＭＳ Ｐゴシック" charset="0"/>
                <a:cs typeface="Arial" charset="0"/>
              </a:rPr>
              <a:t>C</a:t>
            </a:r>
            <a:r>
              <a:rPr lang="en-US">
                <a:solidFill>
                  <a:srgbClr val="92D050"/>
                </a:solidFill>
                <a:latin typeface="Calibri" charset="0"/>
                <a:ea typeface="ＭＳ Ｐゴシック" charset="0"/>
                <a:cs typeface="Arial" charset="0"/>
              </a:rPr>
              <a:t>G</a:t>
            </a:r>
            <a:r>
              <a:rPr lang="en-US">
                <a:solidFill>
                  <a:srgbClr val="FF8CFF"/>
                </a:solidFill>
                <a:latin typeface="Calibri" charset="0"/>
                <a:ea typeface="ＭＳ Ｐゴシック" charset="0"/>
                <a:cs typeface="Arial" charset="0"/>
              </a:rPr>
              <a:t>C</a:t>
            </a:r>
            <a:r>
              <a:rPr lang="en-US">
                <a:solidFill>
                  <a:srgbClr val="000000"/>
                </a:solidFill>
                <a:latin typeface="Calibri" charset="0"/>
                <a:ea typeface="ＭＳ Ｐゴシック" charset="0"/>
                <a:cs typeface="Arial" charset="0"/>
              </a:rPr>
              <a:t>T</a:t>
            </a:r>
            <a:r>
              <a:rPr lang="en-US">
                <a:solidFill>
                  <a:srgbClr val="92D050"/>
                </a:solidFill>
                <a:latin typeface="Calibri" charset="0"/>
                <a:ea typeface="ＭＳ Ｐゴシック" charset="0"/>
                <a:cs typeface="Arial" charset="0"/>
              </a:rPr>
              <a:t>G</a:t>
            </a:r>
            <a:endParaRPr lang="en-US">
              <a:solidFill>
                <a:srgbClr val="000000"/>
              </a:solidFill>
              <a:latin typeface="Calibri" charset="0"/>
              <a:ea typeface="ＭＳ Ｐゴシック" charset="0"/>
              <a:cs typeface="Arial" charset="0"/>
            </a:endParaRPr>
          </a:p>
        </p:txBody>
      </p:sp>
      <p:sp>
        <p:nvSpPr>
          <p:cNvPr id="8" name="Rectangle 7"/>
          <p:cNvSpPr/>
          <p:nvPr/>
        </p:nvSpPr>
        <p:spPr>
          <a:xfrm>
            <a:off x="1822913" y="1865634"/>
            <a:ext cx="4206875" cy="461962"/>
          </a:xfrm>
          <a:prstGeom prst="rect">
            <a:avLst/>
          </a:prstGeom>
        </p:spPr>
        <p:txBody>
          <a:bodyPr wrap="none" anchor="ctr">
            <a:spAutoFit/>
          </a:bodyPr>
          <a:lstStyle/>
          <a:p>
            <a:pPr algn="ctr" defTabSz="914400" fontAlgn="base">
              <a:spcBef>
                <a:spcPct val="0"/>
              </a:spcBef>
              <a:spcAft>
                <a:spcPct val="0"/>
              </a:spcAft>
              <a:defRPr/>
            </a:pP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a:t>
            </a:r>
          </a:p>
        </p:txBody>
      </p:sp>
      <p:sp>
        <p:nvSpPr>
          <p:cNvPr id="9" name="Rectangle 8"/>
          <p:cNvSpPr/>
          <p:nvPr/>
        </p:nvSpPr>
        <p:spPr>
          <a:xfrm>
            <a:off x="2297575" y="1403671"/>
            <a:ext cx="4233863" cy="461963"/>
          </a:xfrm>
          <a:prstGeom prst="rect">
            <a:avLst/>
          </a:prstGeom>
        </p:spPr>
        <p:txBody>
          <a:bodyPr wrap="none" anchor="ctr">
            <a:spAutoFit/>
          </a:bodyPr>
          <a:lstStyle/>
          <a:p>
            <a:pPr algn="ctr" defTabSz="914400" fontAlgn="base">
              <a:spcBef>
                <a:spcPct val="0"/>
              </a:spcBef>
              <a:spcAft>
                <a:spcPct val="0"/>
              </a:spcAft>
              <a:defRPr/>
            </a:pP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sz="2400" b="1"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92D050"/>
                </a:solidFill>
                <a:latin typeface="Calibri" pitchFamily="34" charset="0"/>
                <a:ea typeface="ＭＳ Ｐゴシック" charset="0"/>
                <a:cs typeface="Arial" charset="0"/>
              </a:rPr>
              <a:t>G</a:t>
            </a:r>
            <a:r>
              <a:rPr lang="en-US" dirty="0">
                <a:solidFill>
                  <a:srgbClr val="330033">
                    <a:lumMod val="25000"/>
                    <a:lumOff val="75000"/>
                  </a:srgbClr>
                </a:solidFill>
                <a:latin typeface="Calibri" pitchFamily="34" charset="0"/>
                <a:ea typeface="ＭＳ Ｐゴシック" charset="0"/>
                <a:cs typeface="Arial" charset="0"/>
              </a:rPr>
              <a:t>CCC</a:t>
            </a:r>
            <a:r>
              <a:rPr lang="en-US" dirty="0">
                <a:solidFill>
                  <a:srgbClr val="92D050"/>
                </a:solidFill>
                <a:latin typeface="Calibri" pitchFamily="34" charset="0"/>
                <a:ea typeface="ＭＳ Ｐゴシック" charset="0"/>
                <a:cs typeface="Arial" charset="0"/>
              </a:rPr>
              <a:t>G</a:t>
            </a:r>
            <a:r>
              <a:rPr lang="en-US" dirty="0">
                <a:solidFill>
                  <a:srgbClr val="FF0000"/>
                </a:solidFill>
                <a:latin typeface="Calibri" pitchFamily="34" charset="0"/>
                <a:ea typeface="ＭＳ Ｐゴシック" charset="0"/>
                <a:cs typeface="Arial" charset="0"/>
              </a:rPr>
              <a:t>A</a:t>
            </a:r>
            <a:r>
              <a:rPr lang="en-US" dirty="0">
                <a:solidFill>
                  <a:srgbClr val="000000"/>
                </a:solidFill>
                <a:latin typeface="Calibri" pitchFamily="34" charset="0"/>
                <a:ea typeface="ＭＳ Ｐゴシック" charset="0"/>
                <a:cs typeface="Arial" charset="0"/>
              </a:rPr>
              <a:t>T</a:t>
            </a:r>
          </a:p>
        </p:txBody>
      </p:sp>
      <p:sp>
        <p:nvSpPr>
          <p:cNvPr id="10" name="5-Point Star 9"/>
          <p:cNvSpPr/>
          <p:nvPr/>
        </p:nvSpPr>
        <p:spPr>
          <a:xfrm>
            <a:off x="4039154" y="1289371"/>
            <a:ext cx="304800" cy="228600"/>
          </a:xfrm>
          <a:prstGeom prst="star5">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base">
              <a:spcBef>
                <a:spcPct val="0"/>
              </a:spcBef>
              <a:spcAft>
                <a:spcPct val="0"/>
              </a:spcAft>
              <a:defRPr/>
            </a:pPr>
            <a:endParaRPr lang="en-US">
              <a:solidFill>
                <a:srgbClr val="FFFFE1"/>
              </a:solidFill>
              <a:latin typeface="Calibri" pitchFamily="34" charset="0"/>
            </a:endParaRPr>
          </a:p>
        </p:txBody>
      </p:sp>
      <p:sp>
        <p:nvSpPr>
          <p:cNvPr id="11" name="Rectangle 10"/>
          <p:cNvSpPr/>
          <p:nvPr/>
        </p:nvSpPr>
        <p:spPr>
          <a:xfrm>
            <a:off x="2319800" y="1634653"/>
            <a:ext cx="6477000" cy="461962"/>
          </a:xfrm>
          <a:prstGeom prst="rect">
            <a:avLst/>
          </a:prstGeom>
        </p:spPr>
        <p:txBody>
          <a:bodyPr anchor="ctr">
            <a:spAutoFit/>
          </a:bodyPr>
          <a:lstStyle/>
          <a:p>
            <a:pPr algn="ctr" defTabSz="914400" fontAlgn="base">
              <a:spcBef>
                <a:spcPct val="0"/>
              </a:spcBef>
              <a:spcAft>
                <a:spcPct val="0"/>
              </a:spcAft>
            </a:pP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sz="2400" b="1"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CCC</a:t>
            </a:r>
            <a:r>
              <a:rPr lang="en-US" dirty="0">
                <a:solidFill>
                  <a:srgbClr val="92D050"/>
                </a:solidFill>
                <a:latin typeface="Calibri" charset="0"/>
                <a:ea typeface="ＭＳ Ｐゴシック" charset="0"/>
                <a:cs typeface="Arial" charset="0"/>
              </a:rPr>
              <a:t>G</a:t>
            </a:r>
            <a:r>
              <a:rPr lang="en-US" dirty="0">
                <a:solidFill>
                  <a:srgbClr val="FF0000"/>
                </a:solidFill>
                <a:latin typeface="Calibri" charset="0"/>
                <a:ea typeface="ＭＳ Ｐゴシック" charset="0"/>
                <a:cs typeface="Arial" charset="0"/>
              </a:rPr>
              <a:t>A</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0000"/>
                </a:solidFill>
                <a:latin typeface="Calibri" charset="0"/>
                <a:ea typeface="ＭＳ Ｐゴシック" charset="0"/>
                <a:cs typeface="Arial" charset="0"/>
              </a:rPr>
              <a:t>A</a:t>
            </a:r>
            <a:r>
              <a:rPr lang="en-US" dirty="0">
                <a:solidFill>
                  <a:srgbClr val="92D050"/>
                </a:solidFill>
                <a:latin typeface="Calibri" charset="0"/>
                <a:ea typeface="ＭＳ Ｐゴシック" charset="0"/>
                <a:cs typeface="Arial" charset="0"/>
              </a:rPr>
              <a:t>G</a:t>
            </a:r>
            <a:r>
              <a:rPr lang="en-US" dirty="0">
                <a:solidFill>
                  <a:srgbClr val="FF8CFF"/>
                </a:solidFill>
                <a:latin typeface="Calibri" charset="0"/>
                <a:ea typeface="ＭＳ Ｐゴシック" charset="0"/>
                <a:cs typeface="Arial" charset="0"/>
              </a:rPr>
              <a:t>C</a:t>
            </a:r>
            <a:r>
              <a:rPr lang="en-US" dirty="0">
                <a:solidFill>
                  <a:srgbClr val="000000"/>
                </a:solidFill>
                <a:latin typeface="Calibri" charset="0"/>
                <a:ea typeface="ＭＳ Ｐゴシック" charset="0"/>
                <a:cs typeface="Arial" charset="0"/>
              </a:rPr>
              <a:t>T</a:t>
            </a:r>
            <a:r>
              <a:rPr lang="en-US" dirty="0">
                <a:solidFill>
                  <a:srgbClr val="FF8CFF"/>
                </a:solidFill>
                <a:latin typeface="Calibri" charset="0"/>
                <a:ea typeface="ＭＳ Ｐゴシック" charset="0"/>
                <a:cs typeface="Arial" charset="0"/>
              </a:rPr>
              <a:t>C</a:t>
            </a:r>
            <a:endParaRPr lang="en-US" dirty="0">
              <a:solidFill>
                <a:srgbClr val="000000"/>
              </a:solidFill>
              <a:latin typeface="Calibri" charset="0"/>
              <a:ea typeface="ＭＳ Ｐゴシック" charset="0"/>
              <a:cs typeface="Arial" charset="0"/>
            </a:endParaRPr>
          </a:p>
        </p:txBody>
      </p:sp>
      <p:sp>
        <p:nvSpPr>
          <p:cNvPr id="13" name="Rectangle 12"/>
          <p:cNvSpPr/>
          <p:nvPr/>
        </p:nvSpPr>
        <p:spPr>
          <a:xfrm>
            <a:off x="3410044" y="3225316"/>
            <a:ext cx="1867819" cy="523220"/>
          </a:xfrm>
          <a:prstGeom prst="rect">
            <a:avLst/>
          </a:prstGeom>
        </p:spPr>
        <p:txBody>
          <a:bodyPr wrap="none">
            <a:spAutoFit/>
          </a:bodyPr>
          <a:lstStyle/>
          <a:p>
            <a:pPr defTabSz="914400" fontAlgn="base">
              <a:spcBef>
                <a:spcPct val="0"/>
              </a:spcBef>
              <a:spcAft>
                <a:spcPct val="0"/>
              </a:spcAft>
            </a:pPr>
            <a:r>
              <a:rPr lang="en-US" sz="1400" dirty="0">
                <a:solidFill>
                  <a:srgbClr val="000000"/>
                </a:solidFill>
                <a:latin typeface="Arial"/>
                <a:cs typeface="Arial"/>
              </a:rPr>
              <a:t>P(A/</a:t>
            </a:r>
            <a:r>
              <a:rPr lang="en-US" sz="1400" dirty="0" err="1">
                <a:solidFill>
                  <a:srgbClr val="000000"/>
                </a:solidFill>
                <a:latin typeface="Arial"/>
                <a:cs typeface="Arial"/>
              </a:rPr>
              <a:t>C|reads</a:t>
            </a:r>
            <a:r>
              <a:rPr lang="en-US" sz="1400" dirty="0">
                <a:solidFill>
                  <a:srgbClr val="000000"/>
                </a:solidFill>
                <a:latin typeface="Arial"/>
                <a:cs typeface="Arial"/>
              </a:rPr>
              <a:t>) = 0.999</a:t>
            </a:r>
          </a:p>
          <a:p>
            <a:pPr algn="ctr" defTabSz="914400" fontAlgn="base">
              <a:spcBef>
                <a:spcPct val="0"/>
              </a:spcBef>
              <a:spcAft>
                <a:spcPct val="0"/>
              </a:spcAft>
            </a:pPr>
            <a:r>
              <a:rPr lang="en-US" sz="1400" dirty="0">
                <a:solidFill>
                  <a:srgbClr val="000000"/>
                </a:solidFill>
                <a:latin typeface="Arial"/>
                <a:cs typeface="Arial"/>
              </a:rPr>
              <a:t>It’s a mutation</a:t>
            </a:r>
          </a:p>
        </p:txBody>
      </p:sp>
      <p:sp>
        <p:nvSpPr>
          <p:cNvPr id="12" name="TextBox 3"/>
          <p:cNvSpPr txBox="1">
            <a:spLocks noChangeArrowheads="1"/>
          </p:cNvSpPr>
          <p:nvPr/>
        </p:nvSpPr>
        <p:spPr bwMode="auto">
          <a:xfrm>
            <a:off x="6669076" y="3220988"/>
            <a:ext cx="19843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a:solidFill>
                  <a:srgbClr val="000000"/>
                </a:solidFill>
              </a:rPr>
              <a:t>Reference Genome</a:t>
            </a:r>
          </a:p>
        </p:txBody>
      </p:sp>
      <p:sp>
        <p:nvSpPr>
          <p:cNvPr id="14" name="TextBox 13"/>
          <p:cNvSpPr txBox="1"/>
          <p:nvPr/>
        </p:nvSpPr>
        <p:spPr>
          <a:xfrm>
            <a:off x="573076" y="2839988"/>
            <a:ext cx="8251825" cy="461963"/>
          </a:xfrm>
          <a:prstGeom prst="rect">
            <a:avLst/>
          </a:prstGeom>
          <a:noFill/>
        </p:spPr>
        <p:txBody>
          <a:bodyPr wrap="none"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algn="ctr" eaLnBrk="0" fontAlgn="base" hangingPunct="0">
              <a:spcBef>
                <a:spcPct val="0"/>
              </a:spcBef>
              <a:spcAft>
                <a:spcPct val="0"/>
              </a:spcAft>
              <a:defRPr>
                <a:solidFill>
                  <a:schemeClr val="tx1"/>
                </a:solidFill>
                <a:latin typeface="Arial" charset="0"/>
                <a:ea typeface="Arial" charset="0"/>
                <a:cs typeface="Arial" charset="0"/>
              </a:defRPr>
            </a:lvl6pPr>
            <a:lvl7pPr marL="2971800" indent="-228600" algn="ctr" eaLnBrk="0" fontAlgn="base" hangingPunct="0">
              <a:spcBef>
                <a:spcPct val="0"/>
              </a:spcBef>
              <a:spcAft>
                <a:spcPct val="0"/>
              </a:spcAft>
              <a:defRPr>
                <a:solidFill>
                  <a:schemeClr val="tx1"/>
                </a:solidFill>
                <a:latin typeface="Arial" charset="0"/>
                <a:ea typeface="Arial" charset="0"/>
                <a:cs typeface="Arial" charset="0"/>
              </a:defRPr>
            </a:lvl7pPr>
            <a:lvl8pPr marL="3429000" indent="-228600" algn="ctr" eaLnBrk="0" fontAlgn="base" hangingPunct="0">
              <a:spcBef>
                <a:spcPct val="0"/>
              </a:spcBef>
              <a:spcAft>
                <a:spcPct val="0"/>
              </a:spcAft>
              <a:defRPr>
                <a:solidFill>
                  <a:schemeClr val="tx1"/>
                </a:solidFill>
                <a:latin typeface="Arial" charset="0"/>
                <a:ea typeface="Arial" charset="0"/>
                <a:cs typeface="Arial" charset="0"/>
              </a:defRPr>
            </a:lvl8pPr>
            <a:lvl9pPr marL="3886200" indent="-228600" algn="ctr" eaLnBrk="0" fontAlgn="base" hangingPunct="0">
              <a:spcBef>
                <a:spcPct val="0"/>
              </a:spcBef>
              <a:spcAft>
                <a:spcPct val="0"/>
              </a:spcAft>
              <a:defRPr>
                <a:solidFill>
                  <a:schemeClr val="tx1"/>
                </a:solidFill>
                <a:latin typeface="Arial" charset="0"/>
                <a:ea typeface="Arial" charset="0"/>
                <a:cs typeface="Arial" charset="0"/>
              </a:defRPr>
            </a:lvl9pPr>
          </a:lstStyle>
          <a:p>
            <a:pPr algn="ctr" defTabSz="914400" eaLnBrk="1" fontAlgn="base" hangingPunct="1">
              <a:spcBef>
                <a:spcPct val="0"/>
              </a:spcBef>
              <a:spcAft>
                <a:spcPct val="0"/>
              </a:spcAft>
            </a:pPr>
            <a:r>
              <a:rPr lang="en-US" dirty="0">
                <a:solidFill>
                  <a:srgbClr val="000000"/>
                </a:solidFill>
                <a:latin typeface="Calibri" charset="0"/>
              </a:rPr>
              <a:t>5</a:t>
            </a:r>
            <a:r>
              <a:rPr lang="ja-JP" altLang="en-US" dirty="0">
                <a:solidFill>
                  <a:srgbClr val="000000"/>
                </a:solidFill>
                <a:latin typeface="Calibri" charset="0"/>
              </a:rPr>
              <a:t>’</a:t>
            </a:r>
            <a:r>
              <a:rPr lang="en-US" dirty="0">
                <a:solidFill>
                  <a:srgbClr val="000000"/>
                </a:solidFill>
                <a:latin typeface="Calibri" charset="0"/>
              </a:rPr>
              <a:t>-</a:t>
            </a:r>
            <a:r>
              <a:rPr lang="en-US" dirty="0">
                <a:solidFill>
                  <a:srgbClr val="FF0000"/>
                </a:solidFill>
                <a:latin typeface="Calibri" charset="0"/>
              </a:rPr>
              <a:t>A</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GG</a:t>
            </a:r>
            <a:r>
              <a:rPr lang="en-US" dirty="0">
                <a:solidFill>
                  <a:srgbClr val="000000"/>
                </a:solidFill>
                <a:latin typeface="Calibri" charset="0"/>
              </a:rPr>
              <a:t>T</a:t>
            </a:r>
            <a:r>
              <a:rPr lang="en-US" dirty="0">
                <a:solidFill>
                  <a:srgbClr val="FF8CFF"/>
                </a:solidFill>
                <a:latin typeface="Calibri" charset="0"/>
              </a:rPr>
              <a:t>C</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sz="2400"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92D050"/>
                </a:solidFill>
                <a:latin typeface="Calibri" charset="0"/>
              </a:rPr>
              <a:t>G</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CCC</a:t>
            </a:r>
            <a:r>
              <a:rPr lang="en-US" dirty="0">
                <a:solidFill>
                  <a:srgbClr val="92D050"/>
                </a:solidFill>
                <a:latin typeface="Calibri" charset="0"/>
              </a:rPr>
              <a:t>G</a:t>
            </a:r>
            <a:r>
              <a:rPr lang="en-US" dirty="0">
                <a:solidFill>
                  <a:srgbClr val="FF0000"/>
                </a:solidFill>
                <a:latin typeface="Calibri" charset="0"/>
              </a:rPr>
              <a:t>A</a:t>
            </a:r>
            <a:r>
              <a:rPr lang="en-US" dirty="0">
                <a:solidFill>
                  <a:srgbClr val="000000"/>
                </a:solidFill>
                <a:latin typeface="Calibri" charset="0"/>
              </a:rPr>
              <a:t>T</a:t>
            </a:r>
            <a:r>
              <a:rPr lang="en-US" dirty="0">
                <a:solidFill>
                  <a:srgbClr val="FF8CFF"/>
                </a:solidFill>
                <a:latin typeface="Calibri" charset="0"/>
              </a:rPr>
              <a:t>C</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0000"/>
                </a:solidFill>
                <a:latin typeface="Calibri" charset="0"/>
              </a:rPr>
              <a:t>A</a:t>
            </a:r>
            <a:r>
              <a:rPr lang="en-US" dirty="0">
                <a:solidFill>
                  <a:srgbClr val="92D050"/>
                </a:solidFill>
                <a:latin typeface="Calibri" charset="0"/>
              </a:rPr>
              <a:t>G</a:t>
            </a:r>
            <a:r>
              <a:rPr lang="en-US" dirty="0">
                <a:solidFill>
                  <a:srgbClr val="FF8CFF"/>
                </a:solidFill>
                <a:latin typeface="Calibri" charset="0"/>
              </a:rPr>
              <a:t>C</a:t>
            </a:r>
            <a:r>
              <a:rPr lang="en-US" dirty="0">
                <a:solidFill>
                  <a:srgbClr val="000000"/>
                </a:solidFill>
                <a:latin typeface="Calibri" charset="0"/>
              </a:rPr>
              <a:t>T</a:t>
            </a:r>
            <a:r>
              <a:rPr lang="en-US" dirty="0">
                <a:solidFill>
                  <a:srgbClr val="FF8CFF"/>
                </a:solidFill>
                <a:latin typeface="Calibri" charset="0"/>
              </a:rPr>
              <a:t>C</a:t>
            </a:r>
            <a:r>
              <a:rPr lang="en-US" dirty="0">
                <a:solidFill>
                  <a:srgbClr val="000000"/>
                </a:solidFill>
                <a:latin typeface="Calibri" charset="0"/>
              </a:rPr>
              <a:t>G</a:t>
            </a:r>
            <a:r>
              <a:rPr lang="en-US" dirty="0">
                <a:solidFill>
                  <a:srgbClr val="FF0000"/>
                </a:solidFill>
                <a:latin typeface="Calibri" charset="0"/>
              </a:rPr>
              <a:t>A</a:t>
            </a:r>
            <a:r>
              <a:rPr lang="en-US" dirty="0">
                <a:solidFill>
                  <a:srgbClr val="FF8CFF"/>
                </a:solidFill>
                <a:latin typeface="Calibri" charset="0"/>
              </a:rPr>
              <a:t>C</a:t>
            </a:r>
            <a:r>
              <a:rPr lang="en-US" dirty="0">
                <a:solidFill>
                  <a:srgbClr val="92D050"/>
                </a:solidFill>
                <a:latin typeface="Calibri" charset="0"/>
              </a:rPr>
              <a:t>G</a:t>
            </a:r>
            <a:r>
              <a:rPr lang="en-US" dirty="0">
                <a:solidFill>
                  <a:srgbClr val="000000"/>
                </a:solidFill>
                <a:latin typeface="Calibri" charset="0"/>
              </a:rPr>
              <a:t>-3</a:t>
            </a:r>
            <a:r>
              <a:rPr lang="ja-JP" altLang="en-US" dirty="0">
                <a:solidFill>
                  <a:srgbClr val="000000"/>
                </a:solidFill>
                <a:latin typeface="Calibri" charset="0"/>
              </a:rPr>
              <a:t>’</a:t>
            </a:r>
            <a:endParaRPr lang="en-US" dirty="0">
              <a:solidFill>
                <a:srgbClr val="000000"/>
              </a:solidFill>
              <a:latin typeface="Calibri" charset="0"/>
            </a:endParaRPr>
          </a:p>
        </p:txBody>
      </p:sp>
    </p:spTree>
    <p:extLst>
      <p:ext uri="{BB962C8B-B14F-4D97-AF65-F5344CB8AC3E}">
        <p14:creationId xmlns:p14="http://schemas.microsoft.com/office/powerpoint/2010/main" val="20314916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Somatic SNP calling</a:t>
            </a:r>
          </a:p>
        </p:txBody>
      </p:sp>
      <p:pic>
        <p:nvPicPr>
          <p:cNvPr id="12" name="Picture 11"/>
          <p:cNvPicPr>
            <a:picLocks noChangeAspect="1"/>
          </p:cNvPicPr>
          <p:nvPr/>
        </p:nvPicPr>
        <p:blipFill>
          <a:blip r:embed="rId2"/>
          <a:stretch>
            <a:fillRect/>
          </a:stretch>
        </p:blipFill>
        <p:spPr>
          <a:xfrm>
            <a:off x="2010469" y="1417638"/>
            <a:ext cx="5461942" cy="4775522"/>
          </a:xfrm>
          <a:prstGeom prst="rect">
            <a:avLst/>
          </a:prstGeom>
          <a:ln>
            <a:solidFill>
              <a:schemeClr val="tx1">
                <a:lumMod val="75000"/>
                <a:lumOff val="25000"/>
              </a:schemeClr>
            </a:solidFill>
          </a:ln>
        </p:spPr>
      </p:pic>
      <p:sp>
        <p:nvSpPr>
          <p:cNvPr id="3" name="TextBox 2"/>
          <p:cNvSpPr txBox="1"/>
          <p:nvPr/>
        </p:nvSpPr>
        <p:spPr>
          <a:xfrm>
            <a:off x="5661151" y="1620456"/>
            <a:ext cx="1539433" cy="3139321"/>
          </a:xfrm>
          <a:prstGeom prst="rect">
            <a:avLst/>
          </a:prstGeom>
          <a:solidFill>
            <a:schemeClr val="bg1"/>
          </a:solid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5586058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Rare Variant Tests</a:t>
            </a:r>
          </a:p>
        </p:txBody>
      </p:sp>
      <p:sp>
        <p:nvSpPr>
          <p:cNvPr id="3" name="Content Placeholder 2"/>
          <p:cNvSpPr>
            <a:spLocks noGrp="1"/>
          </p:cNvSpPr>
          <p:nvPr>
            <p:ph idx="1"/>
          </p:nvPr>
        </p:nvSpPr>
        <p:spPr>
          <a:xfrm>
            <a:off x="457200" y="1600200"/>
            <a:ext cx="8609496" cy="4525963"/>
          </a:xfrm>
        </p:spPr>
        <p:txBody>
          <a:bodyPr/>
          <a:lstStyle/>
          <a:p>
            <a:r>
              <a:rPr lang="en-US" dirty="0"/>
              <a:t>Genotype calling is the first step of the journey</a:t>
            </a:r>
          </a:p>
          <a:p>
            <a:endParaRPr lang="en-US" dirty="0"/>
          </a:p>
          <a:p>
            <a:r>
              <a:rPr lang="en-US" dirty="0"/>
              <a:t>Identify SNPs/genes associated with phenotype</a:t>
            </a:r>
          </a:p>
          <a:p>
            <a:endParaRPr lang="en-US" dirty="0"/>
          </a:p>
          <a:p>
            <a:r>
              <a:rPr lang="en-US" dirty="0"/>
              <a:t>Sequencing provides more comprehensive way to study the genome</a:t>
            </a:r>
          </a:p>
          <a:p>
            <a:pPr lvl="1"/>
            <a:r>
              <a:rPr lang="en-US" dirty="0"/>
              <a:t>Discover more rare variants</a:t>
            </a:r>
          </a:p>
          <a:p>
            <a:endParaRPr lang="en-US" dirty="0"/>
          </a:p>
          <a:p>
            <a:endParaRPr lang="en-US" dirty="0"/>
          </a:p>
        </p:txBody>
      </p:sp>
    </p:spTree>
    <p:extLst>
      <p:ext uri="{BB962C8B-B14F-4D97-AF65-F5344CB8AC3E}">
        <p14:creationId xmlns:p14="http://schemas.microsoft.com/office/powerpoint/2010/main" val="35553237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9704" y="5728955"/>
            <a:ext cx="8229600" cy="1030465"/>
          </a:xfrm>
        </p:spPr>
        <p:txBody>
          <a:bodyPr>
            <a:noAutofit/>
          </a:bodyPr>
          <a:lstStyle/>
          <a:p>
            <a:endParaRPr lang="en-US" sz="1400" dirty="0"/>
          </a:p>
          <a:p>
            <a:pPr marL="857250" lvl="1" indent="-457200"/>
            <a:r>
              <a:rPr lang="en-US" sz="1800" b="1" dirty="0"/>
              <a:t>Only subset of functional elements include common variants</a:t>
            </a:r>
          </a:p>
          <a:p>
            <a:pPr marL="857250" lvl="1" indent="-457200"/>
            <a:r>
              <a:rPr lang="en-US" sz="1800" b="1" dirty="0"/>
              <a:t>Rare variants are more numerous and thus will point to additional loci</a:t>
            </a:r>
          </a:p>
        </p:txBody>
      </p:sp>
      <p:sp>
        <p:nvSpPr>
          <p:cNvPr id="4" name="Title 1"/>
          <p:cNvSpPr>
            <a:spLocks noGrp="1"/>
          </p:cNvSpPr>
          <p:nvPr>
            <p:ph type="title"/>
          </p:nvPr>
        </p:nvSpPr>
        <p:spPr>
          <a:xfrm>
            <a:off x="457200" y="36653"/>
            <a:ext cx="8229600" cy="838200"/>
          </a:xfrm>
        </p:spPr>
        <p:txBody>
          <a:bodyPr/>
          <a:lstStyle/>
          <a:p>
            <a:r>
              <a:rPr lang="en-US" sz="3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VS Rare</a:t>
            </a:r>
          </a:p>
        </p:txBody>
      </p:sp>
      <p:sp>
        <p:nvSpPr>
          <p:cNvPr id="5" name="Content Placeholder 2"/>
          <p:cNvSpPr txBox="1">
            <a:spLocks/>
          </p:cNvSpPr>
          <p:nvPr/>
        </p:nvSpPr>
        <p:spPr>
          <a:xfrm>
            <a:off x="457200" y="789005"/>
            <a:ext cx="8229600" cy="15240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Genotypes:</a:t>
            </a:r>
          </a:p>
          <a:p>
            <a:pPr lvl="1">
              <a:lnSpc>
                <a:spcPct val="160000"/>
              </a:lnSpc>
              <a:buSzPct val="50000"/>
              <a:buFont typeface="Wingdings" panose="05000000000000000000" pitchFamily="2" charset="2"/>
              <a:buChar char="Ø"/>
            </a:pPr>
            <a:r>
              <a:rPr lang="en-US" sz="1900" dirty="0">
                <a:latin typeface="Arial" panose="020B0604020202020204" pitchFamily="34" charset="0"/>
                <a:cs typeface="Arial" panose="020B0604020202020204" pitchFamily="34" charset="0"/>
              </a:rPr>
              <a:t>Common variants (e.g. MAF≥0.05): single marker test;</a:t>
            </a:r>
          </a:p>
          <a:p>
            <a:pPr lvl="1">
              <a:lnSpc>
                <a:spcPct val="160000"/>
              </a:lnSpc>
              <a:buSzPct val="50000"/>
              <a:buFont typeface="Wingdings" panose="05000000000000000000" pitchFamily="2" charset="2"/>
              <a:buChar char="Ø"/>
            </a:pPr>
            <a:r>
              <a:rPr lang="en-US" sz="1900" dirty="0">
                <a:latin typeface="Arial" panose="020B0604020202020204" pitchFamily="34" charset="0"/>
                <a:cs typeface="Arial" panose="020B0604020202020204" pitchFamily="34" charset="0"/>
              </a:rPr>
              <a:t>Rare variants (e.g. MAF&lt;0.05): test at gene level</a:t>
            </a: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85800" y="2389205"/>
            <a:ext cx="3630612" cy="36357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p:cNvPicPr>
            <a:picLocks noChangeAspect="1" noChangeArrowheads="1"/>
          </p:cNvPicPr>
          <p:nvPr/>
        </p:nvPicPr>
        <p:blipFill>
          <a:blip r:embed="rId4" cstate="print">
            <a:extLst>
              <a:ext uri="{28A0092B-C50C-407E-A947-70E740481C1C}">
                <a14:useLocalDpi xmlns:a14="http://schemas.microsoft.com/office/drawing/2010/main"/>
              </a:ext>
            </a:extLst>
          </a:blip>
          <a:srcRect/>
          <a:stretch>
            <a:fillRect/>
          </a:stretch>
        </p:blipFill>
        <p:spPr bwMode="auto">
          <a:xfrm>
            <a:off x="4495800" y="2451250"/>
            <a:ext cx="3964559" cy="3573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349619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Single Marker Test for Rare Variant</a:t>
            </a:r>
          </a:p>
        </p:txBody>
      </p:sp>
      <p:sp>
        <p:nvSpPr>
          <p:cNvPr id="3" name="Content Placeholder 2"/>
          <p:cNvSpPr>
            <a:spLocks noGrp="1"/>
          </p:cNvSpPr>
          <p:nvPr>
            <p:ph idx="1"/>
          </p:nvPr>
        </p:nvSpPr>
        <p:spPr/>
        <p:txBody>
          <a:bodyPr/>
          <a:lstStyle/>
          <a:p>
            <a:r>
              <a:rPr lang="en-US" dirty="0"/>
              <a:t>Rare variants are hard to detect</a:t>
            </a:r>
          </a:p>
          <a:p>
            <a:endParaRPr lang="en-US" dirty="0"/>
          </a:p>
          <a:p>
            <a:r>
              <a:rPr lang="en-US" dirty="0"/>
              <a:t>Rare variants have low  frequency that makes single marker test less powerful</a:t>
            </a:r>
          </a:p>
          <a:p>
            <a:endParaRPr lang="en-US" dirty="0"/>
          </a:p>
          <a:p>
            <a:r>
              <a:rPr lang="en-US" dirty="0"/>
              <a:t>Rare causal SNPs are hard to identify even with large effect size</a:t>
            </a:r>
          </a:p>
          <a:p>
            <a:endParaRPr lang="en-US" dirty="0"/>
          </a:p>
          <a:p>
            <a:endParaRPr lang="en-US" dirty="0"/>
          </a:p>
        </p:txBody>
      </p:sp>
    </p:spTree>
    <p:extLst>
      <p:ext uri="{BB962C8B-B14F-4D97-AF65-F5344CB8AC3E}">
        <p14:creationId xmlns:p14="http://schemas.microsoft.com/office/powerpoint/2010/main" val="4046581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88119"/>
          </a:xfrm>
        </p:spPr>
        <p:txBody>
          <a:bodyPr>
            <a:normAutofit/>
          </a:bodyPr>
          <a:lstStyle/>
          <a:p>
            <a:pPr algn="ctr"/>
            <a:r>
              <a:rPr lang="en-US" sz="3600" dirty="0">
                <a:solidFill>
                  <a:srgbClr val="002060"/>
                </a:solidFill>
                <a:latin typeface="+mn-lt"/>
              </a:rPr>
              <a:t>Genetic Spectrum of Complex Diseases</a:t>
            </a:r>
          </a:p>
        </p:txBody>
      </p:sp>
      <p:pic>
        <p:nvPicPr>
          <p:cNvPr id="4" name="Picture 3"/>
          <p:cNvPicPr>
            <a:picLocks noChangeAspect="1"/>
          </p:cNvPicPr>
          <p:nvPr/>
        </p:nvPicPr>
        <p:blipFill>
          <a:blip r:embed="rId3" cstate="print"/>
          <a:stretch>
            <a:fillRect/>
          </a:stretch>
        </p:blipFill>
        <p:spPr>
          <a:xfrm>
            <a:off x="990600" y="1066800"/>
            <a:ext cx="6978316" cy="4419600"/>
          </a:xfrm>
          <a:prstGeom prst="rect">
            <a:avLst/>
          </a:prstGeom>
        </p:spPr>
      </p:pic>
      <p:sp>
        <p:nvSpPr>
          <p:cNvPr id="7" name="Rectangle 6"/>
          <p:cNvSpPr/>
          <p:nvPr/>
        </p:nvSpPr>
        <p:spPr>
          <a:xfrm>
            <a:off x="6553200" y="5791200"/>
            <a:ext cx="1373657" cy="38758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FF0000"/>
                </a:solidFill>
              </a:rPr>
              <a:t>GWAS</a:t>
            </a:r>
          </a:p>
        </p:txBody>
      </p:sp>
      <p:cxnSp>
        <p:nvCxnSpPr>
          <p:cNvPr id="9" name="Straight Arrow Connector 8"/>
          <p:cNvCxnSpPr/>
          <p:nvPr/>
        </p:nvCxnSpPr>
        <p:spPr>
          <a:xfrm rot="16200000" flipV="1">
            <a:off x="7025750" y="5471050"/>
            <a:ext cx="437065" cy="105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Right Brace 7"/>
          <p:cNvSpPr/>
          <p:nvPr/>
        </p:nvSpPr>
        <p:spPr>
          <a:xfrm rot="5400000">
            <a:off x="3851368" y="3921032"/>
            <a:ext cx="304442" cy="328277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ectangle 9"/>
          <p:cNvSpPr/>
          <p:nvPr/>
        </p:nvSpPr>
        <p:spPr>
          <a:xfrm>
            <a:off x="2971800" y="5791200"/>
            <a:ext cx="2174197" cy="387586"/>
          </a:xfrm>
          <a:prstGeom prst="rect">
            <a:avLst/>
          </a:prstGeom>
          <a:no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rgbClr val="FF0000"/>
                </a:solidFill>
              </a:rPr>
              <a:t>Sequencing</a:t>
            </a:r>
          </a:p>
        </p:txBody>
      </p:sp>
      <p:cxnSp>
        <p:nvCxnSpPr>
          <p:cNvPr id="11" name="Straight Arrow Connector 10"/>
          <p:cNvCxnSpPr>
            <a:stCxn id="12" idx="1"/>
          </p:cNvCxnSpPr>
          <p:nvPr/>
        </p:nvCxnSpPr>
        <p:spPr>
          <a:xfrm flipH="1">
            <a:off x="3658705" y="1369802"/>
            <a:ext cx="800463" cy="193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4459168" y="1176009"/>
            <a:ext cx="1373657" cy="38758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rgbClr val="FF0000"/>
                </a:solidFill>
              </a:rPr>
              <a:t>Linkage</a:t>
            </a:r>
          </a:p>
        </p:txBody>
      </p:sp>
    </p:spTree>
    <p:extLst>
      <p:ext uri="{BB962C8B-B14F-4D97-AF65-F5344CB8AC3E}">
        <p14:creationId xmlns:p14="http://schemas.microsoft.com/office/powerpoint/2010/main" val="20796658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Single Marker Test for Rare Variant</a:t>
            </a:r>
          </a:p>
        </p:txBody>
      </p:sp>
      <p:sp>
        <p:nvSpPr>
          <p:cNvPr id="3" name="Content Placeholder 2"/>
          <p:cNvSpPr>
            <a:spLocks noGrp="1"/>
          </p:cNvSpPr>
          <p:nvPr>
            <p:ph idx="1"/>
          </p:nvPr>
        </p:nvSpPr>
        <p:spPr>
          <a:xfrm>
            <a:off x="457200" y="1600200"/>
            <a:ext cx="8473044" cy="4525963"/>
          </a:xfrm>
        </p:spPr>
        <p:txBody>
          <a:bodyPr/>
          <a:lstStyle/>
          <a:p>
            <a:r>
              <a:rPr lang="en-US" dirty="0"/>
              <a:t>Disease prevalence ~10%</a:t>
            </a:r>
          </a:p>
          <a:p>
            <a:r>
              <a:rPr lang="en-US" dirty="0"/>
              <a:t>Type I error 5x10</a:t>
            </a:r>
            <a:r>
              <a:rPr lang="en-US" baseline="30000" dirty="0"/>
              <a:t>-6</a:t>
            </a:r>
            <a:endParaRPr lang="en-US" dirty="0"/>
          </a:p>
          <a:p>
            <a:r>
              <a:rPr lang="en-US" dirty="0"/>
              <a:t>To achieve 80% power </a:t>
            </a:r>
          </a:p>
          <a:p>
            <a:r>
              <a:rPr lang="en-US" dirty="0"/>
              <a:t>Equal number of cases and controls</a:t>
            </a:r>
          </a:p>
          <a:p>
            <a:endParaRPr lang="en-US" baseline="30000" dirty="0"/>
          </a:p>
          <a:p>
            <a:r>
              <a:rPr lang="en-US" dirty="0"/>
              <a:t>Minor Allele Frequency (MAF) =  0.1, 0.01, 0.001</a:t>
            </a:r>
          </a:p>
          <a:p>
            <a:r>
              <a:rPr lang="en-US" dirty="0"/>
              <a:t>Required sample size  = 486, 3545, 34322, </a:t>
            </a:r>
          </a:p>
        </p:txBody>
      </p:sp>
    </p:spTree>
    <p:extLst>
      <p:ext uri="{BB962C8B-B14F-4D97-AF65-F5344CB8AC3E}">
        <p14:creationId xmlns:p14="http://schemas.microsoft.com/office/powerpoint/2010/main" val="1950963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Alternatives to Single Marker Test  Collapsing Method (Burden Test)</a:t>
            </a:r>
          </a:p>
        </p:txBody>
      </p:sp>
      <p:sp>
        <p:nvSpPr>
          <p:cNvPr id="3" name="Content Placeholder 2"/>
          <p:cNvSpPr>
            <a:spLocks noGrp="1"/>
          </p:cNvSpPr>
          <p:nvPr>
            <p:ph idx="1"/>
          </p:nvPr>
        </p:nvSpPr>
        <p:spPr/>
        <p:txBody>
          <a:bodyPr>
            <a:normAutofit fontScale="92500" lnSpcReduction="20000"/>
          </a:bodyPr>
          <a:lstStyle/>
          <a:p>
            <a:endParaRPr lang="en-US" dirty="0"/>
          </a:p>
          <a:p>
            <a:r>
              <a:rPr lang="en-US" dirty="0"/>
              <a:t>Group rare variants in the same gene/region</a:t>
            </a:r>
          </a:p>
          <a:p>
            <a:endParaRPr lang="en-US" dirty="0"/>
          </a:p>
          <a:p>
            <a:r>
              <a:rPr lang="en-US" dirty="0"/>
              <a:t>Score each individual</a:t>
            </a:r>
          </a:p>
          <a:p>
            <a:pPr marL="857250" lvl="1" indent="-457200"/>
            <a:r>
              <a:rPr lang="en-US" dirty="0"/>
              <a:t>Presence or absence of rare copy</a:t>
            </a:r>
          </a:p>
          <a:p>
            <a:pPr marL="857250" lvl="1" indent="-457200"/>
            <a:r>
              <a:rPr lang="en-US" dirty="0"/>
              <a:t>Weight each variant</a:t>
            </a:r>
          </a:p>
          <a:p>
            <a:pPr marL="857250" lvl="1" indent="-457200"/>
            <a:endParaRPr lang="en-US" dirty="0"/>
          </a:p>
          <a:p>
            <a:r>
              <a:rPr lang="en-US" dirty="0"/>
              <a:t>Use individual score as a new “genotype” </a:t>
            </a:r>
          </a:p>
          <a:p>
            <a:endParaRPr lang="en-US" dirty="0"/>
          </a:p>
          <a:p>
            <a:r>
              <a:rPr lang="en-US" dirty="0"/>
              <a:t>Test in a regression framework</a:t>
            </a:r>
          </a:p>
        </p:txBody>
      </p:sp>
      <p:pic>
        <p:nvPicPr>
          <p:cNvPr id="4" name="Picture 3"/>
          <p:cNvPicPr>
            <a:picLocks noChangeAspect="1"/>
          </p:cNvPicPr>
          <p:nvPr/>
        </p:nvPicPr>
        <p:blipFill>
          <a:blip r:embed="rId3"/>
          <a:stretch>
            <a:fillRect/>
          </a:stretch>
        </p:blipFill>
        <p:spPr>
          <a:xfrm>
            <a:off x="5963754" y="3245127"/>
            <a:ext cx="2491133" cy="669423"/>
          </a:xfrm>
          <a:prstGeom prst="rect">
            <a:avLst/>
          </a:prstGeom>
        </p:spPr>
      </p:pic>
      <p:pic>
        <p:nvPicPr>
          <p:cNvPr id="5" name="Picture 4"/>
          <p:cNvPicPr>
            <a:picLocks noChangeAspect="1"/>
          </p:cNvPicPr>
          <p:nvPr/>
        </p:nvPicPr>
        <p:blipFill>
          <a:blip r:embed="rId4"/>
          <a:stretch>
            <a:fillRect/>
          </a:stretch>
        </p:blipFill>
        <p:spPr>
          <a:xfrm>
            <a:off x="4212568" y="6416372"/>
            <a:ext cx="4779386" cy="441627"/>
          </a:xfrm>
          <a:prstGeom prst="rect">
            <a:avLst/>
          </a:prstGeom>
        </p:spPr>
      </p:pic>
    </p:spTree>
    <p:extLst>
      <p:ext uri="{BB962C8B-B14F-4D97-AF65-F5344CB8AC3E}">
        <p14:creationId xmlns:p14="http://schemas.microsoft.com/office/powerpoint/2010/main" val="42423564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7570" name="Rectangle 2"/>
          <p:cNvSpPr>
            <a:spLocks noGrp="1" noChangeArrowheads="1"/>
          </p:cNvSpPr>
          <p:nvPr>
            <p:ph type="title"/>
          </p:nvPr>
        </p:nvSpPr>
        <p:spPr>
          <a:xfrm>
            <a:off x="136525" y="228600"/>
            <a:ext cx="8778875" cy="762000"/>
          </a:xfrm>
        </p:spPr>
        <p:txBody>
          <a:bodyPr/>
          <a:lstStyle/>
          <a:p>
            <a:pPr>
              <a:lnSpc>
                <a:spcPct val="95000"/>
              </a:lnSpc>
            </a:pPr>
            <a:r>
              <a:rPr lang="en-US" dirty="0"/>
              <a:t>Burden Test</a:t>
            </a:r>
            <a:endParaRPr lang="en-US" sz="3200" dirty="0">
              <a:solidFill>
                <a:srgbClr val="000000"/>
              </a:solidFill>
              <a:cs typeface="Courier New" pitchFamily="49" charset="0"/>
            </a:endParaRPr>
          </a:p>
        </p:txBody>
      </p:sp>
      <p:sp>
        <p:nvSpPr>
          <p:cNvPr id="2157571" name="Rectangle 3"/>
          <p:cNvSpPr>
            <a:spLocks noGrp="1" noChangeArrowheads="1"/>
          </p:cNvSpPr>
          <p:nvPr>
            <p:ph idx="1"/>
          </p:nvPr>
        </p:nvSpPr>
        <p:spPr>
          <a:xfrm>
            <a:off x="364603" y="1004218"/>
            <a:ext cx="8915400" cy="5105400"/>
          </a:xfrm>
        </p:spPr>
        <p:txBody>
          <a:bodyPr>
            <a:normAutofit lnSpcReduction="10000"/>
          </a:bodyPr>
          <a:lstStyle/>
          <a:p>
            <a:pPr>
              <a:lnSpc>
                <a:spcPct val="90000"/>
              </a:lnSpc>
              <a:spcBef>
                <a:spcPct val="10000"/>
              </a:spcBef>
              <a:buFontTx/>
              <a:buNone/>
            </a:pPr>
            <a:r>
              <a:rPr lang="en-US" sz="2400" b="1" dirty="0">
                <a:latin typeface="Arial" pitchFamily="34" charset="0"/>
                <a:cs typeface="Courier New" pitchFamily="49" charset="0"/>
              </a:rPr>
              <a:t> </a:t>
            </a:r>
            <a:endParaRPr lang="en-US" sz="1800" b="1" dirty="0">
              <a:latin typeface="Arial" pitchFamily="34" charset="0"/>
              <a:cs typeface="Courier New" pitchFamily="49" charset="0"/>
            </a:endParaRPr>
          </a:p>
          <a:p>
            <a:pPr>
              <a:lnSpc>
                <a:spcPct val="90000"/>
              </a:lnSpc>
              <a:spcBef>
                <a:spcPct val="10000"/>
              </a:spcBef>
              <a:buFontTx/>
              <a:buNone/>
            </a:pPr>
            <a:endParaRPr lang="en-US" b="1" dirty="0">
              <a:solidFill>
                <a:srgbClr val="FFCC00"/>
              </a:solidFill>
              <a:latin typeface="Arial" pitchFamily="34" charset="0"/>
              <a:ea typeface="Arial Unicode MS" pitchFamily="34" charset="-122"/>
              <a:cs typeface="Arial Unicode MS" pitchFamily="34" charset="-122"/>
            </a:endParaRPr>
          </a:p>
          <a:p>
            <a:pPr>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		</a:t>
            </a:r>
            <a:endParaRPr lang="en-US" sz="1000" b="1" dirty="0">
              <a:latin typeface="Arial" pitchFamily="34" charset="0"/>
              <a:cs typeface="Courier New" pitchFamily="49" charset="0"/>
            </a:endParaRPr>
          </a:p>
          <a:p>
            <a:pPr>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a:t>
            </a:r>
          </a:p>
          <a:p>
            <a:pPr>
              <a:lnSpc>
                <a:spcPct val="90000"/>
              </a:lnSpc>
              <a:spcBef>
                <a:spcPct val="10000"/>
              </a:spcBef>
              <a:buFontTx/>
              <a:buNone/>
            </a:pPr>
            <a:endParaRPr lang="en-US" sz="2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	</a:t>
            </a:r>
            <a:endParaRPr lang="en-US" sz="1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a:t>
            </a:r>
            <a:endParaRPr lang="en-US" b="1" dirty="0">
              <a:solidFill>
                <a:srgbClr val="CC6600"/>
              </a:solidFill>
              <a:latin typeface="Arial" pitchFamily="34" charset="0"/>
              <a:cs typeface="Times New Roman" pitchFamily="18" charset="0"/>
            </a:endParaRPr>
          </a:p>
          <a:p>
            <a:pPr>
              <a:lnSpc>
                <a:spcPct val="90000"/>
              </a:lnSpc>
              <a:spcBef>
                <a:spcPct val="10000"/>
              </a:spcBef>
              <a:buFontTx/>
              <a:buNone/>
            </a:pPr>
            <a:endParaRPr lang="en-US" sz="2000" b="1" dirty="0">
              <a:solidFill>
                <a:schemeClr val="tx1"/>
              </a:solidFill>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	</a:t>
            </a:r>
            <a:endParaRPr lang="en-US" sz="1000" b="1" dirty="0">
              <a:solidFill>
                <a:schemeClr val="tx1"/>
              </a:solidFill>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   </a:t>
            </a:r>
            <a:r>
              <a:rPr lang="en-US" sz="1200" b="1" dirty="0">
                <a:solidFill>
                  <a:schemeClr val="tx1"/>
                </a:solidFill>
                <a:latin typeface="Arial" pitchFamily="34" charset="0"/>
                <a:cs typeface="Times New Roman" pitchFamily="18" charset="0"/>
              </a:rPr>
              <a:t> </a:t>
            </a:r>
          </a:p>
          <a:p>
            <a:pPr>
              <a:lnSpc>
                <a:spcPct val="90000"/>
              </a:lnSpc>
              <a:spcBef>
                <a:spcPct val="10000"/>
              </a:spcBef>
              <a:buFontTx/>
              <a:buNone/>
            </a:pPr>
            <a:endParaRPr lang="en-US" sz="1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Times New Roman" pitchFamily="18" charset="0"/>
              </a:rPr>
              <a:t>			</a:t>
            </a:r>
          </a:p>
        </p:txBody>
      </p:sp>
      <p:sp>
        <p:nvSpPr>
          <p:cNvPr id="2157572" name="Text Box 4"/>
          <p:cNvSpPr txBox="1">
            <a:spLocks noChangeArrowheads="1"/>
          </p:cNvSpPr>
          <p:nvPr/>
        </p:nvSpPr>
        <p:spPr bwMode="auto">
          <a:xfrm>
            <a:off x="1813128" y="1010787"/>
            <a:ext cx="1047750" cy="896938"/>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808080"/>
                </a:solidFill>
                <a:latin typeface="Arial "/>
                <a:ea typeface="Arial Unicode MS" pitchFamily="34" charset="-122"/>
                <a:cs typeface="Arial Unicode MS" pitchFamily="34" charset="-122"/>
              </a:rPr>
              <a:t>SNP2</a:t>
            </a:r>
          </a:p>
          <a:p>
            <a:pPr eaLnBrk="1" hangingPunct="1">
              <a:lnSpc>
                <a:spcPct val="85000"/>
              </a:lnSpc>
            </a:pPr>
            <a:r>
              <a:rPr lang="en-US" sz="3600" dirty="0">
                <a:solidFill>
                  <a:srgbClr val="808080"/>
                </a:solidFill>
                <a:latin typeface="Arial "/>
                <a:ea typeface="Arial Unicode MS" pitchFamily="34" charset="-122"/>
                <a:cs typeface="Arial Unicode MS" pitchFamily="34" charset="-122"/>
              </a:rPr>
              <a:t>↓</a:t>
            </a:r>
          </a:p>
        </p:txBody>
      </p:sp>
      <p:sp>
        <p:nvSpPr>
          <p:cNvPr id="2157573" name="Text Box 5"/>
          <p:cNvSpPr txBox="1">
            <a:spLocks noChangeArrowheads="1"/>
          </p:cNvSpPr>
          <p:nvPr/>
        </p:nvSpPr>
        <p:spPr bwMode="auto">
          <a:xfrm>
            <a:off x="3292153" y="973154"/>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00FFFF"/>
                </a:solidFill>
                <a:latin typeface="Arial "/>
                <a:ea typeface="Arial Unicode MS" pitchFamily="34" charset="-122"/>
                <a:cs typeface="Arial Unicode MS" pitchFamily="34" charset="-122"/>
              </a:rPr>
              <a:t>SNP3</a:t>
            </a:r>
          </a:p>
          <a:p>
            <a:pPr eaLnBrk="1" hangingPunct="1">
              <a:lnSpc>
                <a:spcPct val="85000"/>
              </a:lnSpc>
            </a:pPr>
            <a:r>
              <a:rPr lang="en-US" sz="3600" dirty="0">
                <a:solidFill>
                  <a:srgbClr val="00FFFF"/>
                </a:solidFill>
                <a:latin typeface="Arial "/>
                <a:ea typeface="Arial Unicode MS" pitchFamily="34" charset="-122"/>
                <a:cs typeface="Arial Unicode MS" pitchFamily="34" charset="-122"/>
              </a:rPr>
              <a:t>↓</a:t>
            </a:r>
          </a:p>
        </p:txBody>
      </p:sp>
      <p:sp>
        <p:nvSpPr>
          <p:cNvPr id="2157574" name="Text Box 6"/>
          <p:cNvSpPr txBox="1">
            <a:spLocks noChangeArrowheads="1"/>
          </p:cNvSpPr>
          <p:nvPr/>
        </p:nvSpPr>
        <p:spPr bwMode="auto">
          <a:xfrm>
            <a:off x="4374628" y="990600"/>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FFCC00"/>
                </a:solidFill>
                <a:latin typeface="Arial "/>
                <a:ea typeface="Arial Unicode MS" pitchFamily="34" charset="-122"/>
                <a:cs typeface="Arial Unicode MS" pitchFamily="34" charset="-122"/>
              </a:rPr>
              <a:t>SNP4</a:t>
            </a:r>
          </a:p>
          <a:p>
            <a:pPr eaLnBrk="1" hangingPunct="1">
              <a:lnSpc>
                <a:spcPct val="85000"/>
              </a:lnSpc>
            </a:pPr>
            <a:r>
              <a:rPr lang="en-US" sz="3600" dirty="0">
                <a:solidFill>
                  <a:srgbClr val="FFCC00"/>
                </a:solidFill>
                <a:latin typeface="Arial "/>
                <a:ea typeface="Arial Unicode MS" pitchFamily="34" charset="-122"/>
                <a:cs typeface="Arial Unicode MS" pitchFamily="34" charset="-122"/>
              </a:rPr>
              <a:t>↓</a:t>
            </a:r>
          </a:p>
        </p:txBody>
      </p:sp>
      <p:sp>
        <p:nvSpPr>
          <p:cNvPr id="2157575" name="Text Box 7"/>
          <p:cNvSpPr txBox="1">
            <a:spLocks noChangeArrowheads="1"/>
          </p:cNvSpPr>
          <p:nvPr/>
        </p:nvSpPr>
        <p:spPr bwMode="auto">
          <a:xfrm>
            <a:off x="5578352" y="1026393"/>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00FF00"/>
                </a:solidFill>
                <a:latin typeface="Arial "/>
                <a:ea typeface="Arial Unicode MS" pitchFamily="34" charset="-122"/>
                <a:cs typeface="Arial Unicode MS" pitchFamily="34" charset="-122"/>
              </a:rPr>
              <a:t>SNP5</a:t>
            </a:r>
          </a:p>
          <a:p>
            <a:pPr eaLnBrk="1" hangingPunct="1">
              <a:lnSpc>
                <a:spcPct val="85000"/>
              </a:lnSpc>
            </a:pPr>
            <a:r>
              <a:rPr lang="en-US" sz="3600" dirty="0">
                <a:solidFill>
                  <a:srgbClr val="00FF00"/>
                </a:solidFill>
                <a:latin typeface="Arial "/>
                <a:ea typeface="Arial Unicode MS" pitchFamily="34" charset="-122"/>
                <a:cs typeface="Arial Unicode MS" pitchFamily="34" charset="-122"/>
              </a:rPr>
              <a:t>↓</a:t>
            </a:r>
          </a:p>
        </p:txBody>
      </p:sp>
      <p:sp>
        <p:nvSpPr>
          <p:cNvPr id="2157577" name="Text Box 9"/>
          <p:cNvSpPr txBox="1">
            <a:spLocks noChangeArrowheads="1"/>
          </p:cNvSpPr>
          <p:nvPr/>
        </p:nvSpPr>
        <p:spPr bwMode="auto">
          <a:xfrm>
            <a:off x="678288" y="998531"/>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FF0000"/>
                </a:solidFill>
                <a:latin typeface="Arial "/>
                <a:ea typeface="Arial Unicode MS" pitchFamily="34" charset="-122"/>
                <a:cs typeface="Arial Unicode MS" pitchFamily="34" charset="-122"/>
              </a:rPr>
              <a:t>SNP1</a:t>
            </a:r>
          </a:p>
          <a:p>
            <a:pPr eaLnBrk="1" hangingPunct="1">
              <a:lnSpc>
                <a:spcPct val="85000"/>
              </a:lnSpc>
            </a:pPr>
            <a:r>
              <a:rPr lang="en-US" sz="3600" dirty="0">
                <a:solidFill>
                  <a:srgbClr val="FF0000"/>
                </a:solidFill>
                <a:latin typeface="Arial "/>
                <a:ea typeface="Arial Unicode MS" pitchFamily="34" charset="-122"/>
                <a:cs typeface="Arial Unicode MS" pitchFamily="34" charset="-122"/>
              </a:rPr>
              <a:t>↓</a:t>
            </a:r>
          </a:p>
        </p:txBody>
      </p:sp>
      <p:sp>
        <p:nvSpPr>
          <p:cNvPr id="9" name="Text Box 8"/>
          <p:cNvSpPr txBox="1">
            <a:spLocks noChangeArrowheads="1"/>
          </p:cNvSpPr>
          <p:nvPr/>
        </p:nvSpPr>
        <p:spPr bwMode="auto">
          <a:xfrm>
            <a:off x="6972016" y="1156618"/>
            <a:ext cx="1396536" cy="432426"/>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CC66FF"/>
                </a:solidFill>
                <a:latin typeface="Arial "/>
                <a:ea typeface="Arial Unicode MS" pitchFamily="34" charset="-122"/>
                <a:cs typeface="Arial Unicode MS" pitchFamily="34" charset="-122"/>
              </a:rPr>
              <a:t>Disease</a:t>
            </a:r>
          </a:p>
        </p:txBody>
      </p:sp>
      <p:pic>
        <p:nvPicPr>
          <p:cNvPr id="684034" name="Picture 2" descr="http://techblog.wikimedia.org/wp-content/uploads/2009/07/120px-Gnome-face-sick.svg.png"/>
          <p:cNvPicPr>
            <a:picLocks noChangeAspect="1" noChangeArrowheads="1"/>
          </p:cNvPicPr>
          <p:nvPr/>
        </p:nvPicPr>
        <p:blipFill>
          <a:blip r:embed="rId4" cstate="print"/>
          <a:srcRect/>
          <a:stretch>
            <a:fillRect/>
          </a:stretch>
        </p:blipFill>
        <p:spPr bwMode="auto">
          <a:xfrm>
            <a:off x="7222603" y="1918618"/>
            <a:ext cx="900112" cy="900113"/>
          </a:xfrm>
          <a:prstGeom prst="rect">
            <a:avLst/>
          </a:prstGeom>
          <a:noFill/>
        </p:spPr>
      </p:pic>
      <p:pic>
        <p:nvPicPr>
          <p:cNvPr id="11" name="Picture 2" descr="http://techblog.wikimedia.org/wp-content/uploads/2009/07/120px-Gnome-face-sick.svg.png"/>
          <p:cNvPicPr>
            <a:picLocks noChangeAspect="1" noChangeArrowheads="1"/>
          </p:cNvPicPr>
          <p:nvPr/>
        </p:nvPicPr>
        <p:blipFill>
          <a:blip r:embed="rId4" cstate="print"/>
          <a:srcRect/>
          <a:stretch>
            <a:fillRect/>
          </a:stretch>
        </p:blipFill>
        <p:spPr bwMode="auto">
          <a:xfrm>
            <a:off x="7298803" y="4433218"/>
            <a:ext cx="900112" cy="900113"/>
          </a:xfrm>
          <a:prstGeom prst="rect">
            <a:avLst/>
          </a:prstGeom>
          <a:noFill/>
        </p:spPr>
      </p:pic>
      <p:pic>
        <p:nvPicPr>
          <p:cNvPr id="684036" name="Picture 4" descr="http://images2.wikia.nocookie.net/__cb20090628092733/uncyclopedia/images/f/f5/Bad_ass_smile_face.png"/>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7222603" y="3061618"/>
            <a:ext cx="995056" cy="1066800"/>
          </a:xfrm>
          <a:prstGeom prst="rect">
            <a:avLst/>
          </a:prstGeom>
          <a:noFill/>
        </p:spPr>
      </p:pic>
      <p:sp>
        <p:nvSpPr>
          <p:cNvPr id="2" name="Right Brace 1"/>
          <p:cNvSpPr/>
          <p:nvPr/>
        </p:nvSpPr>
        <p:spPr>
          <a:xfrm rot="5400000">
            <a:off x="3152997" y="2898668"/>
            <a:ext cx="345831" cy="4869325"/>
          </a:xfrm>
          <a:prstGeom prst="rightBrace">
            <a:avLst/>
          </a:prstGeom>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 Box 9"/>
          <p:cNvSpPr txBox="1">
            <a:spLocks noChangeArrowheads="1"/>
          </p:cNvSpPr>
          <p:nvPr/>
        </p:nvSpPr>
        <p:spPr bwMode="auto">
          <a:xfrm>
            <a:off x="983966" y="5582423"/>
            <a:ext cx="7083991" cy="432426"/>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chemeClr val="tx2"/>
                </a:solidFill>
                <a:latin typeface="Arial "/>
                <a:ea typeface="Arial Unicode MS" pitchFamily="34" charset="-122"/>
                <a:cs typeface="Arial Unicode MS" pitchFamily="34" charset="-122"/>
              </a:rPr>
              <a:t>New “Genotype” = </a:t>
            </a:r>
            <a:r>
              <a:rPr lang="en-US" sz="2600" dirty="0">
                <a:solidFill>
                  <a:srgbClr val="FF0000"/>
                </a:solidFill>
                <a:latin typeface="Arial "/>
                <a:ea typeface="Arial Unicode MS" pitchFamily="34" charset="-122"/>
                <a:cs typeface="Arial Unicode MS" pitchFamily="34" charset="-122"/>
              </a:rPr>
              <a:t>SNP1</a:t>
            </a:r>
            <a:r>
              <a:rPr lang="en-US" sz="2600" dirty="0">
                <a:solidFill>
                  <a:schemeClr val="tx2"/>
                </a:solidFill>
                <a:latin typeface="Arial "/>
                <a:ea typeface="Arial Unicode MS" pitchFamily="34" charset="-122"/>
                <a:cs typeface="Arial Unicode MS" pitchFamily="34" charset="-122"/>
              </a:rPr>
              <a:t> + </a:t>
            </a:r>
            <a:r>
              <a:rPr lang="en-US" sz="2600" dirty="0">
                <a:solidFill>
                  <a:schemeClr val="bg1">
                    <a:lumMod val="50000"/>
                  </a:schemeClr>
                </a:solidFill>
                <a:latin typeface="Arial "/>
                <a:ea typeface="Arial Unicode MS" pitchFamily="34" charset="-122"/>
                <a:cs typeface="Arial Unicode MS" pitchFamily="34" charset="-122"/>
              </a:rPr>
              <a:t>SNP2</a:t>
            </a:r>
            <a:r>
              <a:rPr lang="en-US" sz="2600" dirty="0">
                <a:solidFill>
                  <a:schemeClr val="tx2"/>
                </a:solidFill>
                <a:latin typeface="Arial "/>
                <a:ea typeface="Arial Unicode MS" pitchFamily="34" charset="-122"/>
                <a:cs typeface="Arial Unicode MS" pitchFamily="34" charset="-122"/>
              </a:rPr>
              <a:t> + </a:t>
            </a:r>
            <a:r>
              <a:rPr lang="is-IS" sz="2600" dirty="0">
                <a:solidFill>
                  <a:schemeClr val="tx2"/>
                </a:solidFill>
                <a:latin typeface="Arial "/>
                <a:ea typeface="Arial Unicode MS" pitchFamily="34" charset="-122"/>
                <a:cs typeface="Arial Unicode MS" pitchFamily="34" charset="-122"/>
              </a:rPr>
              <a:t>… + </a:t>
            </a:r>
            <a:r>
              <a:rPr lang="is-IS" sz="2600" dirty="0">
                <a:solidFill>
                  <a:srgbClr val="00B050"/>
                </a:solidFill>
                <a:latin typeface="Arial "/>
                <a:ea typeface="Arial Unicode MS" pitchFamily="34" charset="-122"/>
                <a:cs typeface="Arial Unicode MS" pitchFamily="34" charset="-122"/>
              </a:rPr>
              <a:t>SNP5</a:t>
            </a:r>
            <a:endParaRPr lang="en-US" sz="2600" dirty="0">
              <a:solidFill>
                <a:srgbClr val="00B050"/>
              </a:solidFill>
              <a:latin typeface="Arial "/>
              <a:ea typeface="Arial Unicode MS" pitchFamily="34" charset="-122"/>
              <a:cs typeface="Arial Unicode MS" pitchFamily="34" charset="-122"/>
            </a:endParaRPr>
          </a:p>
        </p:txBody>
      </p:sp>
      <p:sp>
        <p:nvSpPr>
          <p:cNvPr id="15" name="Text Box 9"/>
          <p:cNvSpPr txBox="1">
            <a:spLocks noChangeArrowheads="1"/>
          </p:cNvSpPr>
          <p:nvPr/>
        </p:nvSpPr>
        <p:spPr bwMode="auto">
          <a:xfrm>
            <a:off x="170068" y="6195091"/>
            <a:ext cx="8973932" cy="432426"/>
          </a:xfrm>
          <a:prstGeom prst="rect">
            <a:avLst/>
          </a:prstGeom>
          <a:noFill/>
          <a:ln w="9525">
            <a:noFill/>
            <a:miter lim="800000"/>
            <a:headEnd/>
            <a:tailEnd/>
          </a:ln>
          <a:effectLst/>
        </p:spPr>
        <p:txBody>
          <a:bodyPr wrap="none">
            <a:spAutoFit/>
          </a:bodyPr>
          <a:lstStyle/>
          <a:p>
            <a:pPr>
              <a:lnSpc>
                <a:spcPct val="85000"/>
              </a:lnSpc>
            </a:pPr>
            <a:r>
              <a:rPr lang="en-US" sz="2600" dirty="0">
                <a:solidFill>
                  <a:schemeClr val="tx2"/>
                </a:solidFill>
                <a:latin typeface="Arial "/>
                <a:ea typeface="Arial Unicode MS" pitchFamily="34" charset="-122"/>
                <a:cs typeface="Arial Unicode MS" pitchFamily="34" charset="-122"/>
              </a:rPr>
              <a:t>New “Genotype” = </a:t>
            </a:r>
            <a:r>
              <a:rPr lang="en-US" sz="2600" dirty="0">
                <a:solidFill>
                  <a:srgbClr val="FF0000"/>
                </a:solidFill>
                <a:latin typeface="Arial "/>
                <a:ea typeface="Arial Unicode MS" pitchFamily="34" charset="-122"/>
                <a:cs typeface="Arial Unicode MS" pitchFamily="34" charset="-122"/>
              </a:rPr>
              <a:t>W1*SNP1</a:t>
            </a:r>
            <a:r>
              <a:rPr lang="en-US" sz="2600" dirty="0">
                <a:solidFill>
                  <a:schemeClr val="tx2"/>
                </a:solidFill>
                <a:latin typeface="Arial "/>
                <a:ea typeface="Arial Unicode MS" pitchFamily="34" charset="-122"/>
                <a:cs typeface="Arial Unicode MS" pitchFamily="34" charset="-122"/>
              </a:rPr>
              <a:t> + </a:t>
            </a:r>
            <a:r>
              <a:rPr lang="en-US" sz="2600" dirty="0">
                <a:solidFill>
                  <a:schemeClr val="bg1">
                    <a:lumMod val="50000"/>
                  </a:schemeClr>
                </a:solidFill>
                <a:latin typeface="Arial "/>
                <a:ea typeface="Arial Unicode MS" pitchFamily="34" charset="-122"/>
                <a:cs typeface="Arial Unicode MS" pitchFamily="34" charset="-122"/>
              </a:rPr>
              <a:t>W2*SNP2</a:t>
            </a:r>
            <a:r>
              <a:rPr lang="en-US" sz="2600" dirty="0">
                <a:solidFill>
                  <a:schemeClr val="tx2"/>
                </a:solidFill>
                <a:latin typeface="Arial "/>
                <a:ea typeface="Arial Unicode MS" pitchFamily="34" charset="-122"/>
                <a:cs typeface="Arial Unicode MS" pitchFamily="34" charset="-122"/>
              </a:rPr>
              <a:t> + </a:t>
            </a:r>
            <a:r>
              <a:rPr lang="is-IS" sz="2600" dirty="0">
                <a:solidFill>
                  <a:schemeClr val="tx2"/>
                </a:solidFill>
                <a:latin typeface="Arial "/>
                <a:ea typeface="Arial Unicode MS" pitchFamily="34" charset="-122"/>
                <a:cs typeface="Arial Unicode MS" pitchFamily="34" charset="-122"/>
              </a:rPr>
              <a:t>… + </a:t>
            </a:r>
            <a:r>
              <a:rPr lang="en-US" sz="2600" dirty="0">
                <a:solidFill>
                  <a:srgbClr val="00B050"/>
                </a:solidFill>
                <a:latin typeface="Arial "/>
                <a:ea typeface="Arial Unicode MS" pitchFamily="34" charset="-122"/>
                <a:cs typeface="Arial Unicode MS" pitchFamily="34" charset="-122"/>
              </a:rPr>
              <a:t>W5*</a:t>
            </a:r>
            <a:r>
              <a:rPr lang="is-IS" sz="2600" dirty="0">
                <a:solidFill>
                  <a:srgbClr val="00B050"/>
                </a:solidFill>
                <a:latin typeface="Arial "/>
                <a:ea typeface="Arial Unicode MS" pitchFamily="34" charset="-122"/>
                <a:cs typeface="Arial Unicode MS" pitchFamily="34" charset="-122"/>
              </a:rPr>
              <a:t>SNP5</a:t>
            </a:r>
            <a:endParaRPr lang="en-US" sz="2600" dirty="0">
              <a:solidFill>
                <a:srgbClr val="00B050"/>
              </a:solidFill>
              <a:latin typeface="Arial "/>
              <a:ea typeface="Arial Unicode MS" pitchFamily="34" charset="-122"/>
              <a:cs typeface="Arial Unicode MS" pitchFamily="34" charset="-122"/>
            </a:endParaRPr>
          </a:p>
        </p:txBody>
      </p:sp>
    </p:spTree>
    <p:custDataLst>
      <p:tags r:id="rId1"/>
    </p:custDataLst>
    <p:extLst>
      <p:ext uri="{BB962C8B-B14F-4D97-AF65-F5344CB8AC3E}">
        <p14:creationId xmlns:p14="http://schemas.microsoft.com/office/powerpoint/2010/main" val="912025032"/>
      </p:ext>
    </p:extLst>
  </p:cSld>
  <p:clrMapOvr>
    <a:masterClrMapping/>
  </p:clrMapOvr>
  <p:transition advClick="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 of Burden Test</a:t>
            </a:r>
          </a:p>
        </p:txBody>
      </p:sp>
      <p:sp>
        <p:nvSpPr>
          <p:cNvPr id="3" name="Content Placeholder 2"/>
          <p:cNvSpPr>
            <a:spLocks noGrp="1"/>
          </p:cNvSpPr>
          <p:nvPr>
            <p:ph idx="1"/>
          </p:nvPr>
        </p:nvSpPr>
        <p:spPr/>
        <p:txBody>
          <a:bodyPr>
            <a:normAutofit lnSpcReduction="10000"/>
          </a:bodyPr>
          <a:lstStyle/>
          <a:p>
            <a:endParaRPr lang="en-US" dirty="0"/>
          </a:p>
          <a:p>
            <a:endParaRPr lang="en-US" sz="2600" dirty="0"/>
          </a:p>
          <a:p>
            <a:endParaRPr lang="en-US" sz="2600" dirty="0"/>
          </a:p>
          <a:p>
            <a:endParaRPr lang="en-US" sz="2600" dirty="0"/>
          </a:p>
          <a:p>
            <a:r>
              <a:rPr lang="en-US" sz="2600" dirty="0"/>
              <a:t>Power tabulated in collections of simulated data </a:t>
            </a:r>
          </a:p>
          <a:p>
            <a:endParaRPr lang="en-US" sz="2600" dirty="0"/>
          </a:p>
          <a:p>
            <a:r>
              <a:rPr lang="en-US" sz="2600" dirty="0"/>
              <a:t>Combining variants can greatly increase power </a:t>
            </a:r>
          </a:p>
          <a:p>
            <a:endParaRPr lang="en-US" sz="2600" dirty="0"/>
          </a:p>
          <a:p>
            <a:r>
              <a:rPr lang="en-US" sz="2600" dirty="0"/>
              <a:t>Currently, appropriately combining variants is expected to be key feature of rare variant studies. </a:t>
            </a:r>
          </a:p>
          <a:p>
            <a:endParaRPr lang="en-US" dirty="0"/>
          </a:p>
        </p:txBody>
      </p:sp>
      <p:pic>
        <p:nvPicPr>
          <p:cNvPr id="5" name="Picture 4"/>
          <p:cNvPicPr>
            <a:picLocks noChangeAspect="1"/>
          </p:cNvPicPr>
          <p:nvPr/>
        </p:nvPicPr>
        <p:blipFill>
          <a:blip r:embed="rId3"/>
          <a:stretch>
            <a:fillRect/>
          </a:stretch>
        </p:blipFill>
        <p:spPr>
          <a:xfrm>
            <a:off x="596900" y="1313070"/>
            <a:ext cx="8089900" cy="2120900"/>
          </a:xfrm>
          <a:prstGeom prst="rect">
            <a:avLst/>
          </a:prstGeom>
        </p:spPr>
      </p:pic>
    </p:spTree>
    <p:extLst>
      <p:ext uri="{BB962C8B-B14F-4D97-AF65-F5344CB8AC3E}">
        <p14:creationId xmlns:p14="http://schemas.microsoft.com/office/powerpoint/2010/main" val="16734532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 of Null Variants</a:t>
            </a:r>
          </a:p>
        </p:txBody>
      </p:sp>
      <p:sp>
        <p:nvSpPr>
          <p:cNvPr id="3" name="Content Placeholder 2"/>
          <p:cNvSpPr>
            <a:spLocks noGrp="1"/>
          </p:cNvSpPr>
          <p:nvPr>
            <p:ph idx="1"/>
          </p:nvPr>
        </p:nvSpPr>
        <p:spPr/>
        <p:txBody>
          <a:bodyPr>
            <a:normAutofit fontScale="92500" lnSpcReduction="10000"/>
          </a:bodyPr>
          <a:lstStyle/>
          <a:p>
            <a:endParaRPr lang="en-US" dirty="0"/>
          </a:p>
          <a:p>
            <a:endParaRPr lang="en-US" dirty="0"/>
          </a:p>
          <a:p>
            <a:endParaRPr lang="en-US" dirty="0"/>
          </a:p>
          <a:p>
            <a:endParaRPr lang="en-US" dirty="0"/>
          </a:p>
          <a:p>
            <a:endParaRPr lang="en-US" dirty="0"/>
          </a:p>
          <a:p>
            <a:r>
              <a:rPr lang="en-US" dirty="0"/>
              <a:t>Including non-disease variants reduces power </a:t>
            </a:r>
          </a:p>
          <a:p>
            <a:endParaRPr lang="en-US" dirty="0"/>
          </a:p>
          <a:p>
            <a:r>
              <a:rPr lang="en-US" dirty="0"/>
              <a:t>Power loss is manageable, combined test remains preferable to single marker tests </a:t>
            </a:r>
          </a:p>
          <a:p>
            <a:endParaRPr lang="en-US" dirty="0"/>
          </a:p>
        </p:txBody>
      </p:sp>
      <p:pic>
        <p:nvPicPr>
          <p:cNvPr id="4" name="Picture 3"/>
          <p:cNvPicPr>
            <a:picLocks noChangeAspect="1"/>
          </p:cNvPicPr>
          <p:nvPr/>
        </p:nvPicPr>
        <p:blipFill>
          <a:blip r:embed="rId3"/>
          <a:stretch>
            <a:fillRect/>
          </a:stretch>
        </p:blipFill>
        <p:spPr>
          <a:xfrm>
            <a:off x="558800" y="1600200"/>
            <a:ext cx="8013700" cy="2298700"/>
          </a:xfrm>
          <a:prstGeom prst="rect">
            <a:avLst/>
          </a:prstGeom>
        </p:spPr>
      </p:pic>
    </p:spTree>
    <p:extLst>
      <p:ext uri="{BB962C8B-B14F-4D97-AF65-F5344CB8AC3E}">
        <p14:creationId xmlns:p14="http://schemas.microsoft.com/office/powerpoint/2010/main" val="9977884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 of Missing Disease Alleles</a:t>
            </a:r>
          </a:p>
        </p:txBody>
      </p:sp>
      <p:sp>
        <p:nvSpPr>
          <p:cNvPr id="3" name="Content Placeholder 2"/>
          <p:cNvSpPr>
            <a:spLocks noGrp="1"/>
          </p:cNvSpPr>
          <p:nvPr>
            <p:ph idx="1"/>
          </p:nvPr>
        </p:nvSpPr>
        <p:spPr/>
        <p:txBody>
          <a:bodyPr>
            <a:normAutofit lnSpcReduction="10000"/>
          </a:bodyPr>
          <a:lstStyle/>
          <a:p>
            <a:endParaRPr lang="en-US" dirty="0"/>
          </a:p>
          <a:p>
            <a:endParaRPr lang="en-US" dirty="0"/>
          </a:p>
          <a:p>
            <a:endParaRPr lang="en-US" dirty="0"/>
          </a:p>
          <a:p>
            <a:pPr marL="0" indent="0">
              <a:buNone/>
            </a:pPr>
            <a:endParaRPr lang="en-US" dirty="0"/>
          </a:p>
          <a:p>
            <a:endParaRPr lang="en-US" dirty="0"/>
          </a:p>
          <a:p>
            <a:r>
              <a:rPr lang="en-US" dirty="0"/>
              <a:t>Missing disease alleles reduces power</a:t>
            </a:r>
          </a:p>
          <a:p>
            <a:endParaRPr lang="en-US" dirty="0"/>
          </a:p>
          <a:p>
            <a:r>
              <a:rPr lang="en-US" dirty="0"/>
              <a:t>Still better than single marker test</a:t>
            </a:r>
          </a:p>
        </p:txBody>
      </p:sp>
      <p:pic>
        <p:nvPicPr>
          <p:cNvPr id="4" name="Picture 3"/>
          <p:cNvPicPr>
            <a:picLocks noChangeAspect="1"/>
          </p:cNvPicPr>
          <p:nvPr/>
        </p:nvPicPr>
        <p:blipFill>
          <a:blip r:embed="rId3"/>
          <a:stretch>
            <a:fillRect/>
          </a:stretch>
        </p:blipFill>
        <p:spPr>
          <a:xfrm>
            <a:off x="673100" y="1417638"/>
            <a:ext cx="8013700" cy="2616200"/>
          </a:xfrm>
          <a:prstGeom prst="rect">
            <a:avLst/>
          </a:prstGeom>
        </p:spPr>
      </p:pic>
    </p:spTree>
    <p:extLst>
      <p:ext uri="{BB962C8B-B14F-4D97-AF65-F5344CB8AC3E}">
        <p14:creationId xmlns:p14="http://schemas.microsoft.com/office/powerpoint/2010/main" val="33142403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a:t>
            </a:r>
          </a:p>
        </p:txBody>
      </p:sp>
      <p:sp>
        <p:nvSpPr>
          <p:cNvPr id="3" name="Content Placeholder 2"/>
          <p:cNvSpPr>
            <a:spLocks noGrp="1"/>
          </p:cNvSpPr>
          <p:nvPr>
            <p:ph idx="1"/>
          </p:nvPr>
        </p:nvSpPr>
        <p:spPr/>
        <p:txBody>
          <a:bodyPr/>
          <a:lstStyle/>
          <a:p>
            <a:r>
              <a:rPr lang="en-US" dirty="0"/>
              <a:t>Assume all causal rare variants have the same effect direction</a:t>
            </a:r>
          </a:p>
          <a:p>
            <a:endParaRPr lang="en-US" dirty="0"/>
          </a:p>
          <a:p>
            <a:r>
              <a:rPr lang="en-US" dirty="0"/>
              <a:t>It is hard to separate causal and null SNPs</a:t>
            </a:r>
          </a:p>
          <a:p>
            <a:pPr lvl="1"/>
            <a:r>
              <a:rPr lang="en-US" sz="2400" dirty="0"/>
              <a:t>Including all rare variants will dilute the true signals</a:t>
            </a:r>
          </a:p>
          <a:p>
            <a:pPr marL="514350" indent="-457200"/>
            <a:endParaRPr lang="en-US" dirty="0"/>
          </a:p>
          <a:p>
            <a:pPr marL="514350" indent="-457200"/>
            <a:r>
              <a:rPr lang="en-US" dirty="0"/>
              <a:t>Assume the effect size of each rare variant the same</a:t>
            </a:r>
          </a:p>
          <a:p>
            <a:endParaRPr lang="en-US" dirty="0"/>
          </a:p>
          <a:p>
            <a:endParaRPr lang="en-US" dirty="0"/>
          </a:p>
        </p:txBody>
      </p:sp>
    </p:spTree>
    <p:extLst>
      <p:ext uri="{BB962C8B-B14F-4D97-AF65-F5344CB8AC3E}">
        <p14:creationId xmlns:p14="http://schemas.microsoft.com/office/powerpoint/2010/main" val="26623000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48829" y="1409056"/>
            <a:ext cx="8437057" cy="646331"/>
          </a:xfrm>
          <a:prstGeom prst="rect">
            <a:avLst/>
          </a:prstGeom>
        </p:spPr>
        <p:txBody>
          <a:bodyPr wrap="square">
            <a:spAutoFit/>
          </a:bodyPr>
          <a:lstStyle/>
          <a:p>
            <a:r>
              <a:rPr lang="en-US">
                <a:latin typeface="Times New Roman"/>
                <a:cs typeface="Times New Roman"/>
              </a:rPr>
              <a:t>Let there be </a:t>
            </a:r>
            <a:r>
              <a:rPr lang="en-US" i="1">
                <a:latin typeface="Times New Roman"/>
                <a:cs typeface="Times New Roman"/>
              </a:rPr>
              <a:t>n</a:t>
            </a:r>
            <a:r>
              <a:rPr lang="en-US">
                <a:latin typeface="Times New Roman"/>
                <a:cs typeface="Times New Roman"/>
              </a:rPr>
              <a:t> subjects with </a:t>
            </a:r>
            <a:r>
              <a:rPr lang="en-US" i="1">
                <a:latin typeface="Times New Roman"/>
                <a:cs typeface="Times New Roman"/>
              </a:rPr>
              <a:t>q</a:t>
            </a:r>
            <a:r>
              <a:rPr lang="en-US">
                <a:latin typeface="Times New Roman"/>
                <a:cs typeface="Times New Roman"/>
              </a:rPr>
              <a:t> genetic variants. The </a:t>
            </a:r>
            <a:r>
              <a:rPr lang="en-US" i="1">
                <a:latin typeface="Times New Roman"/>
                <a:cs typeface="Times New Roman"/>
              </a:rPr>
              <a:t>n </a:t>
            </a:r>
            <a:r>
              <a:rPr lang="en-US">
                <a:latin typeface="Times New Roman"/>
                <a:cs typeface="Times New Roman"/>
              </a:rPr>
              <a:t>× 1 vector of the quantitative trait </a:t>
            </a:r>
            <a:r>
              <a:rPr lang="en-US" b="1" i="1">
                <a:latin typeface="Times New Roman"/>
                <a:cs typeface="Times New Roman"/>
              </a:rPr>
              <a:t>y</a:t>
            </a:r>
            <a:r>
              <a:rPr lang="en-US" b="1">
                <a:latin typeface="Times New Roman"/>
                <a:cs typeface="Times New Roman"/>
              </a:rPr>
              <a:t> </a:t>
            </a:r>
            <a:r>
              <a:rPr lang="en-US">
                <a:latin typeface="Times New Roman"/>
                <a:cs typeface="Times New Roman"/>
              </a:rPr>
              <a:t>follows a linear mixed model: </a:t>
            </a:r>
            <a:endParaRPr lang="en-US" dirty="0">
              <a:latin typeface="Times New Roman"/>
              <a:cs typeface="Times New Roman"/>
            </a:endParaRPr>
          </a:p>
        </p:txBody>
      </p:sp>
      <p:sp>
        <p:nvSpPr>
          <p:cNvPr id="7" name="Rectangle 6"/>
          <p:cNvSpPr/>
          <p:nvPr/>
        </p:nvSpPr>
        <p:spPr>
          <a:xfrm>
            <a:off x="348829" y="2514600"/>
            <a:ext cx="8229599" cy="1754327"/>
          </a:xfrm>
          <a:prstGeom prst="rect">
            <a:avLst/>
          </a:prstGeom>
        </p:spPr>
        <p:txBody>
          <a:bodyPr wrap="square">
            <a:spAutoFit/>
          </a:bodyPr>
          <a:lstStyle/>
          <a:p>
            <a:pPr marL="285750" indent="-285750">
              <a:buFont typeface="Arial"/>
              <a:buChar char="•"/>
            </a:pPr>
            <a:r>
              <a:rPr lang="en-US" b="1" dirty="0">
                <a:latin typeface="Times New Roman"/>
                <a:cs typeface="Times New Roman"/>
              </a:rPr>
              <a:t>X </a:t>
            </a:r>
            <a:r>
              <a:rPr lang="en-US" dirty="0">
                <a:latin typeface="Times New Roman"/>
                <a:cs typeface="Times New Roman"/>
              </a:rPr>
              <a:t>is an </a:t>
            </a:r>
            <a:r>
              <a:rPr lang="en-US" i="1" dirty="0">
                <a:latin typeface="Times New Roman"/>
                <a:cs typeface="Times New Roman"/>
              </a:rPr>
              <a:t>n </a:t>
            </a:r>
            <a:r>
              <a:rPr lang="en-US" dirty="0">
                <a:latin typeface="Times New Roman"/>
                <a:cs typeface="Times New Roman"/>
              </a:rPr>
              <a:t>× </a:t>
            </a:r>
            <a:r>
              <a:rPr lang="en-US" i="1" dirty="0">
                <a:latin typeface="Times New Roman"/>
                <a:cs typeface="Times New Roman"/>
              </a:rPr>
              <a:t>p </a:t>
            </a:r>
            <a:r>
              <a:rPr lang="en-US" dirty="0">
                <a:latin typeface="Times New Roman"/>
                <a:cs typeface="Times New Roman"/>
              </a:rPr>
              <a:t>covariate matrix,</a:t>
            </a:r>
          </a:p>
          <a:p>
            <a:pPr marL="285750" indent="-285750">
              <a:buFont typeface="Arial"/>
              <a:buChar char="•"/>
            </a:pPr>
            <a:r>
              <a:rPr lang="en-US" dirty="0">
                <a:latin typeface="Times New Roman"/>
                <a:cs typeface="Times New Roman"/>
              </a:rPr>
              <a:t> </a:t>
            </a:r>
            <a:r>
              <a:rPr lang="en-US" b="1" i="1" dirty="0">
                <a:latin typeface="Times New Roman"/>
                <a:cs typeface="Times New Roman"/>
              </a:rPr>
              <a:t>β </a:t>
            </a:r>
            <a:r>
              <a:rPr lang="en-US" dirty="0">
                <a:latin typeface="Times New Roman"/>
                <a:cs typeface="Times New Roman"/>
              </a:rPr>
              <a:t>is a </a:t>
            </a:r>
            <a:r>
              <a:rPr lang="en-US" i="1" dirty="0">
                <a:latin typeface="Times New Roman"/>
                <a:cs typeface="Times New Roman"/>
              </a:rPr>
              <a:t>p </a:t>
            </a:r>
            <a:r>
              <a:rPr lang="en-US" dirty="0">
                <a:latin typeface="Times New Roman"/>
                <a:cs typeface="Times New Roman"/>
              </a:rPr>
              <a:t>× 1 vector containing parameters for the fixed effects (an intercept and </a:t>
            </a:r>
            <a:r>
              <a:rPr lang="en-US" i="1" dirty="0">
                <a:latin typeface="Times New Roman"/>
                <a:cs typeface="Times New Roman"/>
              </a:rPr>
              <a:t>p </a:t>
            </a:r>
            <a:r>
              <a:rPr lang="en-US" dirty="0">
                <a:latin typeface="Times New Roman"/>
                <a:cs typeface="Times New Roman"/>
              </a:rPr>
              <a:t>– 1 covariates),</a:t>
            </a:r>
          </a:p>
          <a:p>
            <a:pPr marL="285750" indent="-285750">
              <a:buFont typeface="Arial"/>
              <a:buChar char="•"/>
            </a:pPr>
            <a:r>
              <a:rPr lang="en-US" b="1" dirty="0">
                <a:latin typeface="Times New Roman"/>
                <a:cs typeface="Times New Roman"/>
              </a:rPr>
              <a:t>G </a:t>
            </a:r>
            <a:r>
              <a:rPr lang="en-US" dirty="0">
                <a:latin typeface="Times New Roman"/>
                <a:cs typeface="Times New Roman"/>
              </a:rPr>
              <a:t>is an </a:t>
            </a:r>
            <a:r>
              <a:rPr lang="en-US" i="1" dirty="0">
                <a:latin typeface="Times New Roman"/>
                <a:cs typeface="Times New Roman"/>
              </a:rPr>
              <a:t>n </a:t>
            </a:r>
            <a:r>
              <a:rPr lang="en-US" dirty="0">
                <a:latin typeface="Times New Roman"/>
                <a:cs typeface="Times New Roman"/>
              </a:rPr>
              <a:t>× </a:t>
            </a:r>
            <a:r>
              <a:rPr lang="en-US" i="1" dirty="0">
                <a:latin typeface="Times New Roman"/>
                <a:cs typeface="Times New Roman"/>
              </a:rPr>
              <a:t>q </a:t>
            </a:r>
            <a:r>
              <a:rPr lang="en-US" dirty="0">
                <a:latin typeface="Times New Roman"/>
                <a:cs typeface="Times New Roman"/>
              </a:rPr>
              <a:t>genotype matrix for the </a:t>
            </a:r>
            <a:r>
              <a:rPr lang="en-US" i="1" dirty="0">
                <a:latin typeface="Times New Roman"/>
                <a:cs typeface="Times New Roman"/>
              </a:rPr>
              <a:t>q </a:t>
            </a:r>
            <a:r>
              <a:rPr lang="en-US" dirty="0">
                <a:latin typeface="Times New Roman"/>
                <a:cs typeface="Times New Roman"/>
              </a:rPr>
              <a:t>rare genetic variants of interest, </a:t>
            </a:r>
          </a:p>
          <a:p>
            <a:pPr marL="285750" indent="-285750">
              <a:buFont typeface="Arial"/>
              <a:buChar char="•"/>
            </a:pPr>
            <a:r>
              <a:rPr lang="en-US" b="1" i="1" dirty="0" err="1">
                <a:latin typeface="Times New Roman"/>
                <a:cs typeface="Times New Roman"/>
              </a:rPr>
              <a:t>γ</a:t>
            </a:r>
            <a:r>
              <a:rPr lang="en-US" b="1" i="1" dirty="0">
                <a:latin typeface="Times New Roman"/>
                <a:cs typeface="Times New Roman"/>
              </a:rPr>
              <a:t> </a:t>
            </a:r>
            <a:r>
              <a:rPr lang="en-US" dirty="0">
                <a:latin typeface="Times New Roman"/>
                <a:cs typeface="Times New Roman"/>
              </a:rPr>
              <a:t>is a </a:t>
            </a:r>
            <a:r>
              <a:rPr lang="en-US" i="1" dirty="0">
                <a:latin typeface="Times New Roman"/>
                <a:cs typeface="Times New Roman"/>
              </a:rPr>
              <a:t>q </a:t>
            </a:r>
            <a:r>
              <a:rPr lang="en-US" dirty="0">
                <a:latin typeface="Times New Roman"/>
                <a:cs typeface="Times New Roman"/>
              </a:rPr>
              <a:t>× 1 vector for the </a:t>
            </a:r>
            <a:r>
              <a:rPr lang="en-US" dirty="0">
                <a:solidFill>
                  <a:srgbClr val="FF0000"/>
                </a:solidFill>
                <a:latin typeface="Times New Roman"/>
                <a:cs typeface="Times New Roman"/>
              </a:rPr>
              <a:t>random</a:t>
            </a:r>
            <a:r>
              <a:rPr lang="en-US" dirty="0">
                <a:latin typeface="Times New Roman"/>
                <a:cs typeface="Times New Roman"/>
              </a:rPr>
              <a:t> effects of the </a:t>
            </a:r>
            <a:r>
              <a:rPr lang="en-US" i="1" dirty="0">
                <a:latin typeface="Times New Roman"/>
                <a:cs typeface="Times New Roman"/>
              </a:rPr>
              <a:t>q</a:t>
            </a:r>
            <a:r>
              <a:rPr lang="en-US" dirty="0">
                <a:latin typeface="Times New Roman"/>
                <a:cs typeface="Times New Roman"/>
              </a:rPr>
              <a:t> genetic variants, </a:t>
            </a:r>
            <a:endParaRPr lang="en-US" b="1" i="1" dirty="0">
              <a:latin typeface="Times New Roman"/>
              <a:cs typeface="Times New Roman"/>
            </a:endParaRPr>
          </a:p>
          <a:p>
            <a:pPr marL="285750" indent="-285750">
              <a:buFont typeface="Arial"/>
              <a:buChar char="•"/>
            </a:pPr>
            <a:r>
              <a:rPr lang="en-US" b="1" i="1" dirty="0" err="1">
                <a:latin typeface="Times New Roman"/>
                <a:cs typeface="Times New Roman"/>
              </a:rPr>
              <a:t>ε</a:t>
            </a:r>
            <a:r>
              <a:rPr lang="en-US" b="1" i="1" dirty="0">
                <a:latin typeface="Times New Roman"/>
                <a:cs typeface="Times New Roman"/>
              </a:rPr>
              <a:t> </a:t>
            </a:r>
            <a:r>
              <a:rPr lang="en-US" dirty="0">
                <a:latin typeface="Times New Roman"/>
                <a:cs typeface="Times New Roman"/>
              </a:rPr>
              <a:t>is an </a:t>
            </a:r>
            <a:r>
              <a:rPr lang="en-US" i="1" dirty="0">
                <a:latin typeface="Times New Roman"/>
                <a:cs typeface="Times New Roman"/>
              </a:rPr>
              <a:t>n </a:t>
            </a:r>
            <a:r>
              <a:rPr lang="en-US" dirty="0">
                <a:latin typeface="Times New Roman"/>
                <a:cs typeface="Times New Roman"/>
              </a:rPr>
              <a:t>× 1 vector for the random error. </a:t>
            </a:r>
          </a:p>
        </p:txBody>
      </p:sp>
      <p:sp>
        <p:nvSpPr>
          <p:cNvPr id="10" name="Rectangle 9"/>
          <p:cNvSpPr/>
          <p:nvPr/>
        </p:nvSpPr>
        <p:spPr>
          <a:xfrm>
            <a:off x="600067" y="5026782"/>
            <a:ext cx="7955358" cy="369332"/>
          </a:xfrm>
          <a:prstGeom prst="rect">
            <a:avLst/>
          </a:prstGeom>
        </p:spPr>
        <p:txBody>
          <a:bodyPr wrap="square">
            <a:spAutoFit/>
          </a:bodyPr>
          <a:lstStyle/>
          <a:p>
            <a:r>
              <a:rPr lang="en-US" dirty="0">
                <a:latin typeface="Times New Roman"/>
                <a:cs typeface="Times New Roman"/>
              </a:rPr>
              <a:t>where </a:t>
            </a:r>
            <a:r>
              <a:rPr lang="en-US" b="1" dirty="0">
                <a:latin typeface="Times New Roman"/>
                <a:cs typeface="Times New Roman"/>
              </a:rPr>
              <a:t>W</a:t>
            </a:r>
            <a:r>
              <a:rPr lang="en-US" dirty="0">
                <a:latin typeface="Times New Roman"/>
                <a:cs typeface="Times New Roman"/>
              </a:rPr>
              <a:t> is a predefined </a:t>
            </a:r>
            <a:r>
              <a:rPr lang="en-US" i="1" dirty="0">
                <a:latin typeface="Times New Roman"/>
                <a:cs typeface="Times New Roman"/>
              </a:rPr>
              <a:t>q </a:t>
            </a:r>
            <a:r>
              <a:rPr lang="en-US" dirty="0">
                <a:latin typeface="Times New Roman"/>
                <a:cs typeface="Times New Roman"/>
              </a:rPr>
              <a:t>× </a:t>
            </a:r>
            <a:r>
              <a:rPr lang="en-US" i="1" dirty="0">
                <a:latin typeface="Times New Roman"/>
                <a:cs typeface="Times New Roman"/>
              </a:rPr>
              <a:t>q </a:t>
            </a:r>
            <a:r>
              <a:rPr lang="en-US" dirty="0">
                <a:latin typeface="Times New Roman"/>
                <a:cs typeface="Times New Roman"/>
              </a:rPr>
              <a:t>diagonal weight matrix for each variant </a:t>
            </a:r>
            <a:r>
              <a:rPr lang="en-US" dirty="0">
                <a:effectLst/>
                <a:latin typeface="Times New Roman"/>
                <a:cs typeface="Times New Roman"/>
              </a:rPr>
              <a:t> </a:t>
            </a:r>
            <a:endParaRPr lang="en-US" dirty="0">
              <a:latin typeface="Times New Roman"/>
              <a:cs typeface="Times New Roman"/>
            </a:endParaRPr>
          </a:p>
        </p:txBody>
      </p:sp>
      <p:sp>
        <p:nvSpPr>
          <p:cNvPr id="11" name="Rectangle 10"/>
          <p:cNvSpPr/>
          <p:nvPr/>
        </p:nvSpPr>
        <p:spPr>
          <a:xfrm>
            <a:off x="600067" y="5562600"/>
            <a:ext cx="7993143" cy="646331"/>
          </a:xfrm>
          <a:prstGeom prst="rect">
            <a:avLst/>
          </a:prstGeom>
        </p:spPr>
        <p:txBody>
          <a:bodyPr wrap="square">
            <a:spAutoFit/>
          </a:bodyPr>
          <a:lstStyle/>
          <a:p>
            <a:r>
              <a:rPr lang="en-US" dirty="0">
                <a:latin typeface="Times New Roman"/>
                <a:cs typeface="Times New Roman"/>
              </a:rPr>
              <a:t>Thus, the null hypothesis </a:t>
            </a:r>
            <a:r>
              <a:rPr lang="en-US" i="1" dirty="0">
                <a:latin typeface="Times New Roman"/>
                <a:cs typeface="Times New Roman"/>
              </a:rPr>
              <a:t>H</a:t>
            </a:r>
            <a:r>
              <a:rPr lang="en-US" i="1" baseline="-25000" dirty="0">
                <a:latin typeface="Times New Roman"/>
                <a:cs typeface="Times New Roman"/>
              </a:rPr>
              <a:t>0</a:t>
            </a:r>
            <a:r>
              <a:rPr lang="en-US" dirty="0">
                <a:latin typeface="Times New Roman"/>
                <a:cs typeface="Times New Roman"/>
              </a:rPr>
              <a:t>: </a:t>
            </a:r>
            <a:r>
              <a:rPr lang="en-US" b="1" i="1" dirty="0" err="1">
                <a:latin typeface="Times New Roman"/>
                <a:cs typeface="Times New Roman"/>
              </a:rPr>
              <a:t>γ</a:t>
            </a:r>
            <a:r>
              <a:rPr lang="en-US" b="1" i="1" dirty="0">
                <a:latin typeface="Times New Roman"/>
                <a:cs typeface="Times New Roman"/>
              </a:rPr>
              <a:t> </a:t>
            </a:r>
            <a:r>
              <a:rPr lang="en-US" dirty="0">
                <a:latin typeface="Times New Roman"/>
                <a:cs typeface="Times New Roman"/>
              </a:rPr>
              <a:t>= 0 is equivalent to </a:t>
            </a:r>
            <a:r>
              <a:rPr lang="en-US" i="1" dirty="0">
                <a:latin typeface="Times New Roman"/>
                <a:cs typeface="Times New Roman"/>
              </a:rPr>
              <a:t>H</a:t>
            </a:r>
            <a:r>
              <a:rPr lang="en-US" i="1" baseline="-25000" dirty="0">
                <a:latin typeface="Times New Roman"/>
                <a:cs typeface="Times New Roman"/>
              </a:rPr>
              <a:t>0</a:t>
            </a:r>
            <a:r>
              <a:rPr lang="en-US" dirty="0">
                <a:latin typeface="Times New Roman"/>
                <a:cs typeface="Times New Roman"/>
              </a:rPr>
              <a:t>: </a:t>
            </a:r>
            <a:r>
              <a:rPr lang="en-US" i="1" dirty="0" err="1">
                <a:latin typeface="Times New Roman"/>
                <a:cs typeface="Times New Roman"/>
              </a:rPr>
              <a:t>τ</a:t>
            </a:r>
            <a:r>
              <a:rPr lang="en-US" i="1" dirty="0">
                <a:latin typeface="Times New Roman"/>
                <a:cs typeface="Times New Roman"/>
              </a:rPr>
              <a:t> </a:t>
            </a:r>
            <a:r>
              <a:rPr lang="en-US" dirty="0">
                <a:latin typeface="Times New Roman"/>
                <a:cs typeface="Times New Roman"/>
              </a:rPr>
              <a:t>= 0, which can be tested with a variance component score test. </a:t>
            </a:r>
          </a:p>
        </p:txBody>
      </p:sp>
      <mc:AlternateContent xmlns:mc="http://schemas.openxmlformats.org/markup-compatibility/2006" xmlns:a14="http://schemas.microsoft.com/office/drawing/2010/main">
        <mc:Choice Requires="a14">
          <p:sp>
            <p:nvSpPr>
              <p:cNvPr id="2" name="Rectangle 1"/>
              <p:cNvSpPr/>
              <p:nvPr/>
            </p:nvSpPr>
            <p:spPr>
              <a:xfrm>
                <a:off x="3048000" y="2055387"/>
                <a:ext cx="190148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a:rPr>
                        <m:t>𝐲</m:t>
                      </m:r>
                      <m:r>
                        <a:rPr lang="en-US">
                          <a:latin typeface="Cambria Math"/>
                        </a:rPr>
                        <m:t>=</m:t>
                      </m:r>
                      <m:r>
                        <a:rPr lang="en-US" b="1" i="1">
                          <a:latin typeface="Cambria Math"/>
                        </a:rPr>
                        <m:t>𝐗</m:t>
                      </m:r>
                      <m:r>
                        <a:rPr lang="en-US" b="1" i="1">
                          <a:latin typeface="Cambria Math"/>
                        </a:rPr>
                        <m:t>𝛃</m:t>
                      </m:r>
                      <m:r>
                        <a:rPr lang="en-US">
                          <a:latin typeface="Cambria Math"/>
                        </a:rPr>
                        <m:t>+</m:t>
                      </m:r>
                      <m:r>
                        <a:rPr lang="en-US" b="1" i="1">
                          <a:latin typeface="Cambria Math"/>
                        </a:rPr>
                        <m:t>𝐆</m:t>
                      </m:r>
                      <m:r>
                        <a:rPr lang="en-US" b="1" i="1">
                          <a:latin typeface="Cambria Math"/>
                        </a:rPr>
                        <m:t>𝛄</m:t>
                      </m:r>
                      <m:r>
                        <a:rPr lang="en-US">
                          <a:latin typeface="Cambria Math"/>
                        </a:rPr>
                        <m:t>+</m:t>
                      </m:r>
                      <m:r>
                        <a:rPr lang="en-US" b="1" i="1">
                          <a:latin typeface="Cambria Math"/>
                        </a:rPr>
                        <m:t>𝛆</m:t>
                      </m:r>
                    </m:oMath>
                  </m:oMathPara>
                </a14:m>
                <a:endParaRPr lang="en-US" dirty="0"/>
              </a:p>
            </p:txBody>
          </p:sp>
        </mc:Choice>
        <mc:Fallback xmlns="">
          <p:sp>
            <p:nvSpPr>
              <p:cNvPr id="2" name="Rectangle 1"/>
              <p:cNvSpPr>
                <a:spLocks noRot="1" noChangeAspect="1" noMove="1" noResize="1" noEditPoints="1" noAdjustHandles="1" noChangeArrowheads="1" noChangeShapeType="1" noTextEdit="1"/>
              </p:cNvSpPr>
              <p:nvPr/>
            </p:nvSpPr>
            <p:spPr>
              <a:xfrm>
                <a:off x="3048000" y="2055387"/>
                <a:ext cx="1901482" cy="369332"/>
              </a:xfrm>
              <a:prstGeom prst="rect">
                <a:avLst/>
              </a:prstGeom>
              <a:blipFill rotWithShape="1">
                <a:blip r:embed="rId3" cstate="print"/>
                <a:stretch>
                  <a:fillRect b="-1147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Rectangle 2"/>
              <p:cNvSpPr/>
              <p:nvPr/>
            </p:nvSpPr>
            <p:spPr>
              <a:xfrm>
                <a:off x="3502852" y="4268927"/>
                <a:ext cx="1447063"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a:rPr>
                        <m:t>𝛄</m:t>
                      </m:r>
                      <m:r>
                        <a:rPr lang="en-US" i="1">
                          <a:latin typeface="Cambria Math"/>
                        </a:rPr>
                        <m:t>~</m:t>
                      </m:r>
                      <m:r>
                        <a:rPr lang="en-US" i="1">
                          <a:latin typeface="Cambria Math"/>
                        </a:rPr>
                        <m:t>𝑁</m:t>
                      </m:r>
                      <m:d>
                        <m:dPr>
                          <m:ctrlPr>
                            <a:rPr lang="en-US" i="1">
                              <a:latin typeface="Cambria Math" panose="02040503050406030204" pitchFamily="18" charset="0"/>
                            </a:rPr>
                          </m:ctrlPr>
                        </m:dPr>
                        <m:e>
                          <m:r>
                            <a:rPr lang="en-US">
                              <a:latin typeface="Cambria Math"/>
                            </a:rPr>
                            <m:t>0, </m:t>
                          </m:r>
                          <m:r>
                            <m:rPr>
                              <m:sty m:val="p"/>
                            </m:rPr>
                            <a:rPr lang="en-US">
                              <a:latin typeface="Cambria Math"/>
                            </a:rPr>
                            <m:t>τ</m:t>
                          </m:r>
                          <m:r>
                            <a:rPr lang="en-US" b="1" i="1">
                              <a:latin typeface="Cambria Math"/>
                            </a:rPr>
                            <m:t>𝐖</m:t>
                          </m:r>
                        </m:e>
                      </m:d>
                    </m:oMath>
                  </m:oMathPara>
                </a14:m>
                <a:endParaRPr lang="en-US" dirty="0"/>
              </a:p>
            </p:txBody>
          </p:sp>
        </mc:Choice>
        <mc:Fallback xmlns="">
          <p:sp>
            <p:nvSpPr>
              <p:cNvPr id="3" name="Rectangle 2"/>
              <p:cNvSpPr>
                <a:spLocks noRot="1" noChangeAspect="1" noMove="1" noResize="1" noEditPoints="1" noAdjustHandles="1" noChangeArrowheads="1" noChangeShapeType="1" noTextEdit="1"/>
              </p:cNvSpPr>
              <p:nvPr/>
            </p:nvSpPr>
            <p:spPr>
              <a:xfrm>
                <a:off x="3502852" y="4268927"/>
                <a:ext cx="1447063" cy="369332"/>
              </a:xfrm>
              <a:prstGeom prst="rect">
                <a:avLst/>
              </a:prstGeom>
              <a:blipFill rotWithShape="1">
                <a:blip r:embed="rId4" cstate="print"/>
                <a:stretch>
                  <a:fillRect b="-327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3515997" y="4674276"/>
                <a:ext cx="1433918" cy="4050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a:rPr>
                        <m:t>𝛆</m:t>
                      </m:r>
                      <m:r>
                        <a:rPr lang="en-US" i="1">
                          <a:latin typeface="Cambria Math"/>
                        </a:rPr>
                        <m:t>~</m:t>
                      </m:r>
                      <m:r>
                        <a:rPr lang="en-US" i="1">
                          <a:latin typeface="Cambria Math"/>
                        </a:rPr>
                        <m:t>𝑁</m:t>
                      </m:r>
                      <m:d>
                        <m:dPr>
                          <m:ctrlPr>
                            <a:rPr lang="en-US" i="1">
                              <a:latin typeface="Cambria Math" panose="02040503050406030204" pitchFamily="18" charset="0"/>
                            </a:rPr>
                          </m:ctrlPr>
                        </m:dPr>
                        <m:e>
                          <m:r>
                            <a:rPr lang="en-US">
                              <a:latin typeface="Cambria Math"/>
                            </a:rPr>
                            <m:t>0,</m:t>
                          </m:r>
                          <m:r>
                            <a:rPr lang="en-US" smtClean="0">
                              <a:latin typeface="Cambria Math"/>
                            </a:rPr>
                            <m:t> </m:t>
                          </m:r>
                          <m:sSubSup>
                            <m:sSubSupPr>
                              <m:ctrlPr>
                                <a:rPr lang="en-US" i="1">
                                  <a:latin typeface="Cambria Math" panose="02040503050406030204" pitchFamily="18" charset="0"/>
                                </a:rPr>
                              </m:ctrlPr>
                            </m:sSubSupPr>
                            <m:e>
                              <m:r>
                                <m:rPr>
                                  <m:sty m:val="p"/>
                                </m:rPr>
                                <a:rPr lang="en-US">
                                  <a:latin typeface="Cambria Math"/>
                                </a:rPr>
                                <m:t>σ</m:t>
                              </m:r>
                            </m:e>
                            <m:sub>
                              <m:r>
                                <m:rPr>
                                  <m:sty m:val="p"/>
                                </m:rPr>
                                <a:rPr lang="en-US">
                                  <a:latin typeface="Cambria Math"/>
                                </a:rPr>
                                <m:t>E</m:t>
                              </m:r>
                            </m:sub>
                            <m:sup>
                              <m:r>
                                <a:rPr lang="en-US">
                                  <a:latin typeface="Cambria Math"/>
                                </a:rPr>
                                <m:t>2</m:t>
                              </m:r>
                            </m:sup>
                          </m:sSubSup>
                          <m:r>
                            <a:rPr lang="en-US" b="1" i="1">
                              <a:latin typeface="Cambria Math"/>
                            </a:rPr>
                            <m:t>𝐈</m:t>
                          </m:r>
                        </m:e>
                      </m:d>
                    </m:oMath>
                  </m:oMathPara>
                </a14:m>
                <a:endParaRPr lang="en-US" dirty="0"/>
              </a:p>
            </p:txBody>
          </p:sp>
        </mc:Choice>
        <mc:Fallback xmlns="">
          <p:sp>
            <p:nvSpPr>
              <p:cNvPr id="4" name="Rectangle 3"/>
              <p:cNvSpPr>
                <a:spLocks noRot="1" noChangeAspect="1" noMove="1" noResize="1" noEditPoints="1" noAdjustHandles="1" noChangeArrowheads="1" noChangeShapeType="1" noTextEdit="1"/>
              </p:cNvSpPr>
              <p:nvPr/>
            </p:nvSpPr>
            <p:spPr>
              <a:xfrm>
                <a:off x="3515997" y="4674276"/>
                <a:ext cx="1433918" cy="405047"/>
              </a:xfrm>
              <a:prstGeom prst="rect">
                <a:avLst/>
              </a:prstGeom>
              <a:blipFill rotWithShape="1">
                <a:blip r:embed="rId5" cstate="print"/>
                <a:stretch>
                  <a:fillRect/>
                </a:stretch>
              </a:blipFill>
            </p:spPr>
            <p:txBody>
              <a:bodyPr/>
              <a:lstStyle/>
              <a:p>
                <a:r>
                  <a:rPr lang="en-US">
                    <a:noFill/>
                  </a:rPr>
                  <a:t> </a:t>
                </a:r>
              </a:p>
            </p:txBody>
          </p:sp>
        </mc:Fallback>
      </mc:AlternateContent>
      <p:sp>
        <p:nvSpPr>
          <p:cNvPr id="14" name="Title 1"/>
          <p:cNvSpPr txBox="1">
            <a:spLocks/>
          </p:cNvSpPr>
          <p:nvPr/>
        </p:nvSpPr>
        <p:spPr>
          <a:xfrm>
            <a:off x="609600" y="427038"/>
            <a:ext cx="8229600" cy="793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a:t>Sequence Kernel Association Test (SKAT)</a:t>
            </a:r>
            <a:endParaRPr lang="en-US" sz="3600" dirty="0"/>
          </a:p>
        </p:txBody>
      </p:sp>
      <p:sp>
        <p:nvSpPr>
          <p:cNvPr id="15" name="Rectangle 14"/>
          <p:cNvSpPr/>
          <p:nvPr/>
        </p:nvSpPr>
        <p:spPr>
          <a:xfrm>
            <a:off x="208382" y="6372996"/>
            <a:ext cx="8776511" cy="400110"/>
          </a:xfrm>
          <a:prstGeom prst="rect">
            <a:avLst/>
          </a:prstGeom>
        </p:spPr>
        <p:txBody>
          <a:bodyPr wrap="square">
            <a:spAutoFit/>
          </a:bodyPr>
          <a:lstStyle/>
          <a:p>
            <a:r>
              <a:rPr lang="en-US" sz="1000" dirty="0">
                <a:latin typeface="Arial" charset="0"/>
                <a:ea typeface="Arial" charset="0"/>
                <a:cs typeface="Arial" charset="0"/>
              </a:rPr>
              <a:t>Wu, M. C.*, Lee, S.*, </a:t>
            </a:r>
            <a:r>
              <a:rPr lang="en-US" sz="1000" dirty="0" err="1">
                <a:latin typeface="Arial" charset="0"/>
                <a:ea typeface="Arial" charset="0"/>
                <a:cs typeface="Arial" charset="0"/>
              </a:rPr>
              <a:t>Cai</a:t>
            </a:r>
            <a:r>
              <a:rPr lang="en-US" sz="1000" dirty="0">
                <a:latin typeface="Arial" charset="0"/>
                <a:ea typeface="Arial" charset="0"/>
                <a:cs typeface="Arial" charset="0"/>
              </a:rPr>
              <a:t>, T., Li, Y., </a:t>
            </a:r>
            <a:r>
              <a:rPr lang="en-US" sz="1000" dirty="0" err="1">
                <a:latin typeface="Arial" charset="0"/>
                <a:ea typeface="Arial" charset="0"/>
                <a:cs typeface="Arial" charset="0"/>
              </a:rPr>
              <a:t>Boehnke</a:t>
            </a:r>
            <a:r>
              <a:rPr lang="en-US" sz="1000" dirty="0">
                <a:latin typeface="Arial" charset="0"/>
                <a:ea typeface="Arial" charset="0"/>
                <a:cs typeface="Arial" charset="0"/>
              </a:rPr>
              <a:t>, M., and Lin, X. (2011) Rare Variant Association Testing for Sequencing Data Using the Sequence Kernel Association Test (SKAT). American Journal of Human Genetics , 89, 82-93.</a:t>
            </a:r>
          </a:p>
        </p:txBody>
      </p:sp>
    </p:spTree>
    <p:extLst>
      <p:ext uri="{BB962C8B-B14F-4D97-AF65-F5344CB8AC3E}">
        <p14:creationId xmlns:p14="http://schemas.microsoft.com/office/powerpoint/2010/main" val="2323267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Rectangle 5"/>
              <p:cNvSpPr/>
              <p:nvPr/>
            </p:nvSpPr>
            <p:spPr>
              <a:xfrm>
                <a:off x="3048000" y="1524000"/>
                <a:ext cx="190148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a:rPr>
                        <m:t>𝐲</m:t>
                      </m:r>
                      <m:r>
                        <a:rPr lang="en-US">
                          <a:latin typeface="Cambria Math"/>
                        </a:rPr>
                        <m:t>=</m:t>
                      </m:r>
                      <m:r>
                        <a:rPr lang="en-US" b="1" i="1">
                          <a:latin typeface="Cambria Math"/>
                        </a:rPr>
                        <m:t>𝐗</m:t>
                      </m:r>
                      <m:r>
                        <a:rPr lang="en-US" b="1" i="1">
                          <a:latin typeface="Cambria Math"/>
                        </a:rPr>
                        <m:t>𝛃</m:t>
                      </m:r>
                      <m:r>
                        <a:rPr lang="en-US">
                          <a:latin typeface="Cambria Math"/>
                        </a:rPr>
                        <m:t>+</m:t>
                      </m:r>
                      <m:r>
                        <a:rPr lang="en-US" b="1" i="1">
                          <a:latin typeface="Cambria Math"/>
                        </a:rPr>
                        <m:t>𝐆</m:t>
                      </m:r>
                      <m:r>
                        <a:rPr lang="en-US" b="1" i="1">
                          <a:latin typeface="Cambria Math"/>
                        </a:rPr>
                        <m:t>𝛄</m:t>
                      </m:r>
                      <m:r>
                        <a:rPr lang="en-US">
                          <a:latin typeface="Cambria Math"/>
                        </a:rPr>
                        <m:t>+</m:t>
                      </m:r>
                      <m:r>
                        <a:rPr lang="en-US" b="1" i="1">
                          <a:latin typeface="Cambria Math"/>
                        </a:rPr>
                        <m:t>𝛆</m:t>
                      </m:r>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3048000" y="1524000"/>
                <a:ext cx="1901482" cy="369332"/>
              </a:xfrm>
              <a:prstGeom prst="rect">
                <a:avLst/>
              </a:prstGeom>
              <a:blipFill rotWithShape="1">
                <a:blip r:embed="rId3" cstate="print"/>
                <a:stretch>
                  <a:fillRect b="-11475"/>
                </a:stretch>
              </a:blipFill>
            </p:spPr>
            <p:txBody>
              <a:bodyPr/>
              <a:lstStyle/>
              <a:p>
                <a:r>
                  <a:rPr lang="en-US">
                    <a:noFill/>
                  </a:rPr>
                  <a:t> </a:t>
                </a:r>
              </a:p>
            </p:txBody>
          </p:sp>
        </mc:Fallback>
      </mc:AlternateContent>
      <p:sp>
        <p:nvSpPr>
          <p:cNvPr id="8" name="Rectangle 7"/>
          <p:cNvSpPr/>
          <p:nvPr/>
        </p:nvSpPr>
        <p:spPr>
          <a:xfrm>
            <a:off x="508379" y="2659294"/>
            <a:ext cx="2078711" cy="369332"/>
          </a:xfrm>
          <a:prstGeom prst="rect">
            <a:avLst/>
          </a:prstGeom>
        </p:spPr>
        <p:txBody>
          <a:bodyPr wrap="none">
            <a:spAutoFit/>
          </a:bodyPr>
          <a:lstStyle/>
          <a:p>
            <a:r>
              <a:rPr lang="en-US" dirty="0">
                <a:latin typeface="Times New Roman"/>
                <a:cs typeface="Times New Roman"/>
              </a:rPr>
              <a:t>SKAT test statistic:</a:t>
            </a:r>
            <a:r>
              <a:rPr lang="en-US" dirty="0">
                <a:effectLst/>
                <a:latin typeface="Times New Roman"/>
                <a:cs typeface="Times New Roman"/>
              </a:rPr>
              <a:t> </a:t>
            </a:r>
            <a:endParaRPr lang="en-US" dirty="0">
              <a:latin typeface="Times New Roman"/>
              <a:cs typeface="Times New Roman"/>
            </a:endParaRPr>
          </a:p>
        </p:txBody>
      </p:sp>
      <p:sp>
        <p:nvSpPr>
          <p:cNvPr id="10" name="Rectangle 9"/>
          <p:cNvSpPr/>
          <p:nvPr/>
        </p:nvSpPr>
        <p:spPr>
          <a:xfrm>
            <a:off x="573919" y="3347193"/>
            <a:ext cx="5736416" cy="369332"/>
          </a:xfrm>
          <a:prstGeom prst="rect">
            <a:avLst/>
          </a:prstGeom>
        </p:spPr>
        <p:txBody>
          <a:bodyPr wrap="none">
            <a:spAutoFit/>
          </a:bodyPr>
          <a:lstStyle/>
          <a:p>
            <a:r>
              <a:rPr lang="en-US" dirty="0">
                <a:latin typeface="Times New Roman"/>
                <a:cs typeface="Times New Roman"/>
              </a:rPr>
              <a:t>where the parameters are estimated under </a:t>
            </a:r>
            <a:r>
              <a:rPr lang="en-US" i="1" dirty="0">
                <a:latin typeface="Times New Roman"/>
                <a:cs typeface="Times New Roman"/>
              </a:rPr>
              <a:t>H</a:t>
            </a:r>
            <a:r>
              <a:rPr lang="en-US" i="1" baseline="-25000" dirty="0">
                <a:latin typeface="Times New Roman"/>
                <a:cs typeface="Times New Roman"/>
              </a:rPr>
              <a:t>0  </a:t>
            </a:r>
            <a:r>
              <a:rPr lang="en-US" dirty="0">
                <a:latin typeface="Times New Roman"/>
                <a:cs typeface="Times New Roman"/>
              </a:rPr>
              <a:t>(i.e., </a:t>
            </a:r>
            <a:r>
              <a:rPr lang="en-US" i="1" dirty="0">
                <a:latin typeface="Times New Roman"/>
                <a:cs typeface="Times New Roman"/>
              </a:rPr>
              <a:t>H</a:t>
            </a:r>
            <a:r>
              <a:rPr lang="en-US" i="1" baseline="-25000" dirty="0">
                <a:latin typeface="Times New Roman"/>
                <a:cs typeface="Times New Roman"/>
              </a:rPr>
              <a:t>0</a:t>
            </a:r>
            <a:r>
              <a:rPr lang="en-US" dirty="0">
                <a:latin typeface="Times New Roman"/>
                <a:cs typeface="Times New Roman"/>
              </a:rPr>
              <a:t>: </a:t>
            </a:r>
            <a:r>
              <a:rPr lang="en-US" i="1" dirty="0">
                <a:latin typeface="Times New Roman"/>
                <a:cs typeface="Times New Roman"/>
              </a:rPr>
              <a:t>τ </a:t>
            </a:r>
            <a:r>
              <a:rPr lang="en-US" dirty="0">
                <a:latin typeface="Times New Roman"/>
                <a:cs typeface="Times New Roman"/>
              </a:rPr>
              <a:t>= 0)</a:t>
            </a:r>
          </a:p>
        </p:txBody>
      </p:sp>
      <p:sp>
        <p:nvSpPr>
          <p:cNvPr id="11" name="Rectangle 10"/>
          <p:cNvSpPr/>
          <p:nvPr/>
        </p:nvSpPr>
        <p:spPr>
          <a:xfrm>
            <a:off x="573919" y="3864610"/>
            <a:ext cx="1652804" cy="369332"/>
          </a:xfrm>
          <a:prstGeom prst="rect">
            <a:avLst/>
          </a:prstGeom>
        </p:spPr>
        <p:txBody>
          <a:bodyPr wrap="none">
            <a:spAutoFit/>
          </a:bodyPr>
          <a:lstStyle/>
          <a:p>
            <a:r>
              <a:rPr lang="en-US" dirty="0">
                <a:latin typeface="Times New Roman"/>
                <a:cs typeface="Times New Roman"/>
              </a:rPr>
              <a:t>Thus, under </a:t>
            </a:r>
            <a:r>
              <a:rPr lang="en-US" i="1" dirty="0">
                <a:latin typeface="Times New Roman"/>
                <a:cs typeface="Times New Roman"/>
              </a:rPr>
              <a:t>H</a:t>
            </a:r>
            <a:r>
              <a:rPr lang="en-US" i="1" baseline="-25000" dirty="0">
                <a:latin typeface="Times New Roman"/>
                <a:cs typeface="Times New Roman"/>
              </a:rPr>
              <a:t>0</a:t>
            </a:r>
            <a:r>
              <a:rPr lang="en-US" dirty="0">
                <a:latin typeface="Times New Roman"/>
                <a:cs typeface="Times New Roman"/>
              </a:rPr>
              <a:t>:</a:t>
            </a:r>
          </a:p>
        </p:txBody>
      </p:sp>
      <mc:AlternateContent xmlns:mc="http://schemas.openxmlformats.org/markup-compatibility/2006" xmlns:a14="http://schemas.microsoft.com/office/drawing/2010/main">
        <mc:Choice Requires="a14">
          <p:sp>
            <p:nvSpPr>
              <p:cNvPr id="18" name="Rectangle 17"/>
              <p:cNvSpPr/>
              <p:nvPr/>
            </p:nvSpPr>
            <p:spPr>
              <a:xfrm>
                <a:off x="3082506" y="1905356"/>
                <a:ext cx="2370072" cy="413318"/>
              </a:xfrm>
              <a:prstGeom prst="rect">
                <a:avLst/>
              </a:prstGeom>
            </p:spPr>
            <p:txBody>
              <a:bodyPr wrap="none">
                <a:spAutoFit/>
              </a:bodyPr>
              <a:lstStyle/>
              <a:p>
                <a:r>
                  <a:rPr lang="en-US" dirty="0" err="1"/>
                  <a:t>Var</a:t>
                </a:r>
                <a:r>
                  <a:rPr lang="en-US" dirty="0"/>
                  <a:t>(</a:t>
                </a:r>
                <a:r>
                  <a:rPr lang="en-US" b="1" dirty="0"/>
                  <a:t>y</a:t>
                </a:r>
                <a:r>
                  <a:rPr lang="en-US" dirty="0"/>
                  <a:t>)</a:t>
                </a:r>
                <a14:m>
                  <m:oMath xmlns:m="http://schemas.openxmlformats.org/officeDocument/2006/math">
                    <m:r>
                      <a:rPr lang="en-US">
                        <a:latin typeface="Cambria Math"/>
                      </a:rPr>
                      <m:t>=</m:t>
                    </m:r>
                    <m:r>
                      <m:rPr>
                        <m:nor/>
                      </m:rPr>
                      <a:rPr lang="en-US" i="1"/>
                      <m:t>τ</m:t>
                    </m:r>
                    <m:r>
                      <a:rPr lang="en-US" b="1" i="1">
                        <a:latin typeface="Cambria Math"/>
                      </a:rPr>
                      <m:t>𝐆𝐖</m:t>
                    </m:r>
                    <m:sSup>
                      <m:sSupPr>
                        <m:ctrlPr>
                          <a:rPr lang="en-US" b="1" i="1">
                            <a:latin typeface="Cambria Math" panose="02040503050406030204" pitchFamily="18" charset="0"/>
                          </a:rPr>
                        </m:ctrlPr>
                      </m:sSupPr>
                      <m:e>
                        <m:r>
                          <a:rPr lang="en-US" b="1" i="1">
                            <a:latin typeface="Cambria Math"/>
                          </a:rPr>
                          <m:t>𝐆</m:t>
                        </m:r>
                      </m:e>
                      <m:sup>
                        <m:r>
                          <a:rPr lang="en-US" b="1" i="1">
                            <a:latin typeface="Cambria Math"/>
                          </a:rPr>
                          <m:t>′</m:t>
                        </m:r>
                      </m:sup>
                    </m:sSup>
                    <m:r>
                      <a:rPr lang="en-US">
                        <a:latin typeface="Cambria Math"/>
                      </a:rPr>
                      <m:t>+</m:t>
                    </m:r>
                    <m:sSubSup>
                      <m:sSubSupPr>
                        <m:ctrlPr>
                          <a:rPr lang="en-US" i="1">
                            <a:latin typeface="Cambria Math" panose="02040503050406030204" pitchFamily="18" charset="0"/>
                          </a:rPr>
                        </m:ctrlPr>
                      </m:sSubSupPr>
                      <m:e>
                        <m:r>
                          <a:rPr lang="en-US" i="1">
                            <a:latin typeface="Cambria Math"/>
                          </a:rPr>
                          <m:t>𝜎</m:t>
                        </m:r>
                      </m:e>
                      <m:sub>
                        <m:r>
                          <a:rPr lang="en-US" i="1">
                            <a:latin typeface="Cambria Math"/>
                          </a:rPr>
                          <m:t>𝐸</m:t>
                        </m:r>
                      </m:sub>
                      <m:sup>
                        <m:r>
                          <a:rPr lang="en-US" i="1">
                            <a:latin typeface="Cambria Math"/>
                          </a:rPr>
                          <m:t>2</m:t>
                        </m:r>
                      </m:sup>
                    </m:sSubSup>
                    <m:r>
                      <a:rPr lang="en-US" b="1" i="1">
                        <a:latin typeface="Cambria Math"/>
                      </a:rPr>
                      <m:t>𝐈</m:t>
                    </m:r>
                  </m:oMath>
                </a14:m>
                <a:endParaRPr lang="en-US" dirty="0"/>
              </a:p>
            </p:txBody>
          </p:sp>
        </mc:Choice>
        <mc:Fallback xmlns="">
          <p:sp>
            <p:nvSpPr>
              <p:cNvPr id="18" name="Rectangle 17"/>
              <p:cNvSpPr>
                <a:spLocks noRot="1" noChangeAspect="1" noMove="1" noResize="1" noEditPoints="1" noAdjustHandles="1" noChangeArrowheads="1" noChangeShapeType="1" noTextEdit="1"/>
              </p:cNvSpPr>
              <p:nvPr/>
            </p:nvSpPr>
            <p:spPr>
              <a:xfrm>
                <a:off x="3082506" y="1905356"/>
                <a:ext cx="2370072" cy="413318"/>
              </a:xfrm>
              <a:prstGeom prst="rect">
                <a:avLst/>
              </a:prstGeom>
              <a:blipFill rotWithShape="1">
                <a:blip r:embed="rId4" cstate="print"/>
                <a:stretch>
                  <a:fillRect l="-2320" b="-2388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Rectangle 19"/>
              <p:cNvSpPr/>
              <p:nvPr/>
            </p:nvSpPr>
            <p:spPr>
              <a:xfrm>
                <a:off x="2457101" y="2637308"/>
                <a:ext cx="3853234" cy="48385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m:rPr>
                              <m:sty m:val="p"/>
                            </m:rPr>
                            <a:rPr lang="en-US">
                              <a:latin typeface="Cambria Math"/>
                            </a:rPr>
                            <m:t>Q</m:t>
                          </m:r>
                          <m:r>
                            <a:rPr lang="en-US">
                              <a:latin typeface="Cambria Math"/>
                            </a:rPr>
                            <m:t>=</m:t>
                          </m:r>
                          <m:d>
                            <m:dPr>
                              <m:ctrlPr>
                                <a:rPr lang="en-US" i="1">
                                  <a:latin typeface="Cambria Math" panose="02040503050406030204" pitchFamily="18" charset="0"/>
                                </a:rPr>
                              </m:ctrlPr>
                            </m:dPr>
                            <m:e>
                              <m:r>
                                <a:rPr lang="en-US" b="1" i="1">
                                  <a:latin typeface="Cambria Math"/>
                                </a:rPr>
                                <m:t>𝐲</m:t>
                              </m:r>
                              <m:r>
                                <a:rPr lang="en-US" i="1">
                                  <a:latin typeface="Cambria Math"/>
                                </a:rPr>
                                <m:t>−</m:t>
                              </m:r>
                              <m:r>
                                <a:rPr lang="en-US" b="1" i="1">
                                  <a:latin typeface="Cambria Math"/>
                                </a:rPr>
                                <m:t>𝐗</m:t>
                              </m:r>
                              <m:acc>
                                <m:accPr>
                                  <m:chr m:val="̂"/>
                                  <m:ctrlPr>
                                    <a:rPr lang="en-US" b="1" i="1">
                                      <a:latin typeface="Cambria Math" panose="02040503050406030204" pitchFamily="18" charset="0"/>
                                    </a:rPr>
                                  </m:ctrlPr>
                                </m:accPr>
                                <m:e>
                                  <m:r>
                                    <a:rPr lang="en-US" b="1" i="1">
                                      <a:latin typeface="Cambria Math"/>
                                    </a:rPr>
                                    <m:t>𝛃</m:t>
                                  </m:r>
                                </m:e>
                              </m:acc>
                            </m:e>
                          </m:d>
                        </m:e>
                        <m:sup>
                          <m:r>
                            <a:rPr lang="en-US" i="1">
                              <a:latin typeface="Cambria Math"/>
                            </a:rPr>
                            <m:t>′</m:t>
                          </m:r>
                        </m:sup>
                      </m:sSup>
                      <m:sSup>
                        <m:sSupPr>
                          <m:ctrlPr>
                            <a:rPr lang="en-US" b="1" i="1">
                              <a:latin typeface="Cambria Math" panose="02040503050406030204" pitchFamily="18" charset="0"/>
                            </a:rPr>
                          </m:ctrlPr>
                        </m:sSupPr>
                        <m:e>
                          <m:acc>
                            <m:accPr>
                              <m:chr m:val="̂"/>
                              <m:ctrlPr>
                                <a:rPr lang="en-US" b="1" i="1">
                                  <a:latin typeface="Cambria Math" panose="02040503050406030204" pitchFamily="18" charset="0"/>
                                </a:rPr>
                              </m:ctrlPr>
                            </m:accPr>
                            <m:e>
                              <m:r>
                                <a:rPr lang="en-US" b="1" i="1">
                                  <a:latin typeface="Cambria Math"/>
                                </a:rPr>
                                <m:t>𝚺</m:t>
                              </m:r>
                            </m:e>
                          </m:acc>
                        </m:e>
                        <m:sup>
                          <m:r>
                            <a:rPr lang="en-US" b="1" i="1">
                              <a:latin typeface="Cambria Math"/>
                            </a:rPr>
                            <m:t>−</m:t>
                          </m:r>
                          <m:r>
                            <a:rPr lang="en-US" b="1" i="1">
                              <a:latin typeface="Cambria Math"/>
                            </a:rPr>
                            <m:t>𝟏</m:t>
                          </m:r>
                        </m:sup>
                      </m:sSup>
                      <m:r>
                        <a:rPr lang="en-US" b="1" i="1">
                          <a:latin typeface="Cambria Math"/>
                        </a:rPr>
                        <m:t>𝐆𝐖</m:t>
                      </m:r>
                      <m:sSup>
                        <m:sSupPr>
                          <m:ctrlPr>
                            <a:rPr lang="en-US" b="1" i="1">
                              <a:latin typeface="Cambria Math" panose="02040503050406030204" pitchFamily="18" charset="0"/>
                            </a:rPr>
                          </m:ctrlPr>
                        </m:sSupPr>
                        <m:e>
                          <m:r>
                            <a:rPr lang="en-US" b="1" i="1">
                              <a:latin typeface="Cambria Math"/>
                            </a:rPr>
                            <m:t>𝐆</m:t>
                          </m:r>
                        </m:e>
                        <m:sup>
                          <m:r>
                            <a:rPr lang="en-US" b="1" i="1">
                              <a:latin typeface="Cambria Math"/>
                            </a:rPr>
                            <m:t>′</m:t>
                          </m:r>
                        </m:sup>
                      </m:sSup>
                      <m:sSup>
                        <m:sSupPr>
                          <m:ctrlPr>
                            <a:rPr lang="en-US" b="1" i="1">
                              <a:latin typeface="Cambria Math" panose="02040503050406030204" pitchFamily="18" charset="0"/>
                            </a:rPr>
                          </m:ctrlPr>
                        </m:sSupPr>
                        <m:e>
                          <m:acc>
                            <m:accPr>
                              <m:chr m:val="̂"/>
                              <m:ctrlPr>
                                <a:rPr lang="en-US" b="1" i="1">
                                  <a:latin typeface="Cambria Math" panose="02040503050406030204" pitchFamily="18" charset="0"/>
                                </a:rPr>
                              </m:ctrlPr>
                            </m:accPr>
                            <m:e>
                              <m:r>
                                <a:rPr lang="en-US" b="1" i="1">
                                  <a:latin typeface="Cambria Math"/>
                                </a:rPr>
                                <m:t>𝚺</m:t>
                              </m:r>
                            </m:e>
                          </m:acc>
                        </m:e>
                        <m:sup>
                          <m:r>
                            <a:rPr lang="en-US" b="1" i="1">
                              <a:latin typeface="Cambria Math"/>
                            </a:rPr>
                            <m:t>−</m:t>
                          </m:r>
                          <m:r>
                            <a:rPr lang="en-US" b="1" i="1">
                              <a:latin typeface="Cambria Math"/>
                            </a:rPr>
                            <m:t>𝟏</m:t>
                          </m:r>
                        </m:sup>
                      </m:sSup>
                      <m:d>
                        <m:dPr>
                          <m:ctrlPr>
                            <a:rPr lang="en-US" i="1">
                              <a:latin typeface="Cambria Math" panose="02040503050406030204" pitchFamily="18" charset="0"/>
                            </a:rPr>
                          </m:ctrlPr>
                        </m:dPr>
                        <m:e>
                          <m:r>
                            <a:rPr lang="en-US" b="1" i="1">
                              <a:latin typeface="Cambria Math"/>
                            </a:rPr>
                            <m:t>𝐲</m:t>
                          </m:r>
                          <m:r>
                            <a:rPr lang="en-US" i="1">
                              <a:latin typeface="Cambria Math"/>
                            </a:rPr>
                            <m:t>−</m:t>
                          </m:r>
                          <m:r>
                            <a:rPr lang="en-US" b="1" i="1">
                              <a:latin typeface="Cambria Math"/>
                            </a:rPr>
                            <m:t>𝐗</m:t>
                          </m:r>
                          <m:acc>
                            <m:accPr>
                              <m:chr m:val="̂"/>
                              <m:ctrlPr>
                                <a:rPr lang="en-US" b="1" i="1">
                                  <a:latin typeface="Cambria Math" panose="02040503050406030204" pitchFamily="18" charset="0"/>
                                </a:rPr>
                              </m:ctrlPr>
                            </m:accPr>
                            <m:e>
                              <m:r>
                                <a:rPr lang="en-US" b="1" i="1">
                                  <a:latin typeface="Cambria Math"/>
                                </a:rPr>
                                <m:t>𝛃</m:t>
                              </m:r>
                            </m:e>
                          </m:acc>
                        </m:e>
                      </m:d>
                    </m:oMath>
                  </m:oMathPara>
                </a14:m>
                <a:endParaRPr lang="en-US" dirty="0"/>
              </a:p>
            </p:txBody>
          </p:sp>
        </mc:Choice>
        <mc:Fallback xmlns="">
          <p:sp>
            <p:nvSpPr>
              <p:cNvPr id="20" name="Rectangle 19"/>
              <p:cNvSpPr>
                <a:spLocks noRot="1" noChangeAspect="1" noMove="1" noResize="1" noEditPoints="1" noAdjustHandles="1" noChangeArrowheads="1" noChangeShapeType="1" noTextEdit="1"/>
              </p:cNvSpPr>
              <p:nvPr/>
            </p:nvSpPr>
            <p:spPr>
              <a:xfrm>
                <a:off x="2457101" y="2637308"/>
                <a:ext cx="3853234" cy="483850"/>
              </a:xfrm>
              <a:prstGeom prst="rect">
                <a:avLst/>
              </a:prstGeom>
              <a:blipFill rotWithShape="0">
                <a:blip r:embed="rId5"/>
                <a:stretch>
                  <a:fillRect r="-63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p:cNvSpPr/>
              <p:nvPr/>
            </p:nvSpPr>
            <p:spPr>
              <a:xfrm>
                <a:off x="2250319" y="3893121"/>
                <a:ext cx="134363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a:rPr>
                        <m:t>𝐲</m:t>
                      </m:r>
                      <m:r>
                        <a:rPr lang="en-US">
                          <a:latin typeface="Cambria Math"/>
                        </a:rPr>
                        <m:t>=</m:t>
                      </m:r>
                      <m:r>
                        <a:rPr lang="en-US" b="1" i="1">
                          <a:latin typeface="Cambria Math"/>
                        </a:rPr>
                        <m:t>𝐗</m:t>
                      </m:r>
                      <m:r>
                        <a:rPr lang="en-US" b="1" i="1">
                          <a:latin typeface="Cambria Math"/>
                        </a:rPr>
                        <m:t>𝛃</m:t>
                      </m:r>
                      <m:r>
                        <a:rPr lang="en-US">
                          <a:latin typeface="Cambria Math"/>
                        </a:rPr>
                        <m:t>+</m:t>
                      </m:r>
                      <m:r>
                        <a:rPr lang="en-US" b="1" i="1">
                          <a:latin typeface="Cambria Math"/>
                        </a:rPr>
                        <m:t>𝛆</m:t>
                      </m:r>
                    </m:oMath>
                  </m:oMathPara>
                </a14:m>
                <a:endParaRPr lang="en-US" dirty="0"/>
              </a:p>
            </p:txBody>
          </p:sp>
        </mc:Choice>
        <mc:Fallback xmlns="">
          <p:sp>
            <p:nvSpPr>
              <p:cNvPr id="21" name="Rectangle 20"/>
              <p:cNvSpPr>
                <a:spLocks noRot="1" noChangeAspect="1" noMove="1" noResize="1" noEditPoints="1" noAdjustHandles="1" noChangeArrowheads="1" noChangeShapeType="1" noTextEdit="1"/>
              </p:cNvSpPr>
              <p:nvPr/>
            </p:nvSpPr>
            <p:spPr>
              <a:xfrm>
                <a:off x="2250319" y="3893121"/>
                <a:ext cx="1343637" cy="369332"/>
              </a:xfrm>
              <a:prstGeom prst="rect">
                <a:avLst/>
              </a:prstGeom>
              <a:blipFill rotWithShape="0">
                <a:blip r:embed="rId6"/>
                <a:stretch>
                  <a:fillRect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p:cNvSpPr/>
              <p:nvPr/>
            </p:nvSpPr>
            <p:spPr>
              <a:xfrm>
                <a:off x="2279199" y="4418092"/>
                <a:ext cx="1010148" cy="40235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en-US" b="1" i="1">
                              <a:latin typeface="Cambria Math" panose="02040503050406030204" pitchFamily="18" charset="0"/>
                            </a:rPr>
                          </m:ctrlPr>
                        </m:accPr>
                        <m:e>
                          <m:r>
                            <a:rPr lang="en-US" b="1" i="1">
                              <a:latin typeface="Cambria Math"/>
                            </a:rPr>
                            <m:t>𝚺</m:t>
                          </m:r>
                        </m:e>
                      </m:acc>
                      <m:r>
                        <a:rPr lang="en-US">
                          <a:latin typeface="Cambria Math"/>
                        </a:rPr>
                        <m:t>=</m:t>
                      </m:r>
                      <m:sSubSup>
                        <m:sSubSupPr>
                          <m:ctrlPr>
                            <a:rPr lang="en-US" i="1">
                              <a:latin typeface="Cambria Math" panose="02040503050406030204" pitchFamily="18" charset="0"/>
                            </a:rPr>
                          </m:ctrlPr>
                        </m:sSubSupPr>
                        <m:e>
                          <m:acc>
                            <m:accPr>
                              <m:chr m:val="̂"/>
                              <m:ctrlPr>
                                <a:rPr lang="en-US" i="1">
                                  <a:latin typeface="Cambria Math" panose="02040503050406030204" pitchFamily="18" charset="0"/>
                                </a:rPr>
                              </m:ctrlPr>
                            </m:accPr>
                            <m:e>
                              <m:r>
                                <a:rPr lang="en-US" i="1">
                                  <a:latin typeface="Cambria Math"/>
                                </a:rPr>
                                <m:t>𝜎</m:t>
                              </m:r>
                            </m:e>
                          </m:acc>
                        </m:e>
                        <m:sub>
                          <m:r>
                            <a:rPr lang="en-US" i="1">
                              <a:latin typeface="Cambria Math"/>
                            </a:rPr>
                            <m:t>𝐸</m:t>
                          </m:r>
                        </m:sub>
                        <m:sup>
                          <m:r>
                            <a:rPr lang="en-US" i="1">
                              <a:latin typeface="Cambria Math"/>
                            </a:rPr>
                            <m:t>2</m:t>
                          </m:r>
                        </m:sup>
                      </m:sSubSup>
                      <m:r>
                        <a:rPr lang="en-US" b="1" i="1">
                          <a:latin typeface="Cambria Math"/>
                        </a:rPr>
                        <m:t>𝐈</m:t>
                      </m:r>
                    </m:oMath>
                  </m:oMathPara>
                </a14:m>
                <a:endParaRPr lang="en-US" dirty="0"/>
              </a:p>
            </p:txBody>
          </p:sp>
        </mc:Choice>
        <mc:Fallback xmlns="">
          <p:sp>
            <p:nvSpPr>
              <p:cNvPr id="22" name="Rectangle 21"/>
              <p:cNvSpPr>
                <a:spLocks noRot="1" noChangeAspect="1" noMove="1" noResize="1" noEditPoints="1" noAdjustHandles="1" noChangeArrowheads="1" noChangeShapeType="1" noTextEdit="1"/>
              </p:cNvSpPr>
              <p:nvPr/>
            </p:nvSpPr>
            <p:spPr>
              <a:xfrm>
                <a:off x="2279199" y="4418092"/>
                <a:ext cx="1010148" cy="402354"/>
              </a:xfrm>
              <a:prstGeom prst="rect">
                <a:avLst/>
              </a:prstGeom>
              <a:blipFill rotWithShape="0">
                <a:blip r:embed="rId7"/>
                <a:stretch>
                  <a:fillRect t="-6061" r="-361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p:cNvSpPr/>
              <p:nvPr/>
            </p:nvSpPr>
            <p:spPr>
              <a:xfrm>
                <a:off x="2279199" y="4761163"/>
                <a:ext cx="2561920" cy="57342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a:rPr lang="en-US" b="1" i="1">
                              <a:latin typeface="Cambria Math"/>
                            </a:rPr>
                            <m:t>𝛃</m:t>
                          </m:r>
                        </m:e>
                      </m:acc>
                      <m:r>
                        <a:rPr lang="en-US" i="1">
                          <a:latin typeface="Cambria Math"/>
                        </a:rPr>
                        <m:t>=</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sSup>
                                <m:sSupPr>
                                  <m:ctrlPr>
                                    <a:rPr lang="en-US" b="1" i="1">
                                      <a:latin typeface="Cambria Math" panose="02040503050406030204" pitchFamily="18" charset="0"/>
                                    </a:rPr>
                                  </m:ctrlPr>
                                </m:sSupPr>
                                <m:e>
                                  <m:r>
                                    <a:rPr lang="en-US" b="1" i="1">
                                      <a:latin typeface="Cambria Math"/>
                                    </a:rPr>
                                    <m:t>𝐗</m:t>
                                  </m:r>
                                </m:e>
                                <m:sup>
                                  <m:r>
                                    <a:rPr lang="en-US" i="1">
                                      <a:latin typeface="Cambria Math"/>
                                    </a:rPr>
                                    <m:t>′</m:t>
                                  </m:r>
                                </m:sup>
                              </m:sSup>
                              <m:sSup>
                                <m:sSupPr>
                                  <m:ctrlPr>
                                    <a:rPr lang="en-US" b="1" i="1">
                                      <a:latin typeface="Cambria Math" panose="02040503050406030204" pitchFamily="18" charset="0"/>
                                    </a:rPr>
                                  </m:ctrlPr>
                                </m:sSupPr>
                                <m:e>
                                  <m:acc>
                                    <m:accPr>
                                      <m:chr m:val="̂"/>
                                      <m:ctrlPr>
                                        <a:rPr lang="en-US" b="1" i="1">
                                          <a:latin typeface="Cambria Math" panose="02040503050406030204" pitchFamily="18" charset="0"/>
                                        </a:rPr>
                                      </m:ctrlPr>
                                    </m:accPr>
                                    <m:e>
                                      <m:r>
                                        <a:rPr lang="en-US" b="1" i="1">
                                          <a:latin typeface="Cambria Math"/>
                                        </a:rPr>
                                        <m:t>𝚺</m:t>
                                      </m:r>
                                    </m:e>
                                  </m:acc>
                                </m:e>
                                <m:sup>
                                  <m:r>
                                    <a:rPr lang="en-US" i="1">
                                      <a:latin typeface="Cambria Math"/>
                                    </a:rPr>
                                    <m:t>−</m:t>
                                  </m:r>
                                  <m:r>
                                    <a:rPr lang="en-US">
                                      <a:latin typeface="Cambria Math"/>
                                    </a:rPr>
                                    <m:t>1</m:t>
                                  </m:r>
                                </m:sup>
                              </m:sSup>
                              <m:r>
                                <a:rPr lang="en-US" b="1" i="1">
                                  <a:latin typeface="Cambria Math"/>
                                </a:rPr>
                                <m:t>𝐗</m:t>
                              </m:r>
                            </m:e>
                          </m:d>
                        </m:e>
                        <m:sup>
                          <m:r>
                            <a:rPr lang="en-US" i="1">
                              <a:latin typeface="Cambria Math"/>
                            </a:rPr>
                            <m:t>−1</m:t>
                          </m:r>
                        </m:sup>
                      </m:sSup>
                      <m:sSup>
                        <m:sSupPr>
                          <m:ctrlPr>
                            <a:rPr lang="en-US" i="1">
                              <a:latin typeface="Cambria Math" panose="02040503050406030204" pitchFamily="18" charset="0"/>
                            </a:rPr>
                          </m:ctrlPr>
                        </m:sSupPr>
                        <m:e>
                          <m:r>
                            <a:rPr lang="en-US" b="1" i="1">
                              <a:latin typeface="Cambria Math"/>
                            </a:rPr>
                            <m:t>𝐗</m:t>
                          </m:r>
                        </m:e>
                        <m:sup>
                          <m:r>
                            <a:rPr lang="en-US" i="1">
                              <a:latin typeface="Cambria Math"/>
                            </a:rPr>
                            <m:t>′</m:t>
                          </m:r>
                        </m:sup>
                      </m:sSup>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b="1" i="1">
                                  <a:latin typeface="Cambria Math"/>
                                </a:rPr>
                                <m:t>𝚺</m:t>
                              </m:r>
                            </m:e>
                          </m:acc>
                        </m:e>
                        <m:sup>
                          <m:r>
                            <a:rPr lang="en-US" i="1">
                              <a:latin typeface="Cambria Math"/>
                            </a:rPr>
                            <m:t>−1</m:t>
                          </m:r>
                        </m:sup>
                      </m:sSup>
                      <m:r>
                        <a:rPr lang="en-US" b="1" i="1">
                          <a:latin typeface="Cambria Math"/>
                        </a:rPr>
                        <m:t>𝐲</m:t>
                      </m:r>
                    </m:oMath>
                  </m:oMathPara>
                </a14:m>
                <a:endParaRPr lang="en-US" dirty="0"/>
              </a:p>
            </p:txBody>
          </p:sp>
        </mc:Choice>
        <mc:Fallback xmlns="">
          <p:sp>
            <p:nvSpPr>
              <p:cNvPr id="23" name="Rectangle 22"/>
              <p:cNvSpPr>
                <a:spLocks noRot="1" noChangeAspect="1" noMove="1" noResize="1" noEditPoints="1" noAdjustHandles="1" noChangeArrowheads="1" noChangeShapeType="1" noTextEdit="1"/>
              </p:cNvSpPr>
              <p:nvPr/>
            </p:nvSpPr>
            <p:spPr>
              <a:xfrm>
                <a:off x="2279199" y="4761163"/>
                <a:ext cx="2561920" cy="573427"/>
              </a:xfrm>
              <a:prstGeom prst="rect">
                <a:avLst/>
              </a:prstGeom>
              <a:blipFill rotWithShape="0">
                <a:blip r:embed="rId8"/>
                <a:stretch>
                  <a:fillRect/>
                </a:stretch>
              </a:blipFill>
            </p:spPr>
            <p:txBody>
              <a:bodyPr/>
              <a:lstStyle/>
              <a:p>
                <a:r>
                  <a:rPr lang="en-US">
                    <a:noFill/>
                  </a:rPr>
                  <a:t> </a:t>
                </a:r>
              </a:p>
            </p:txBody>
          </p:sp>
        </mc:Fallback>
      </mc:AlternateContent>
      <p:sp>
        <p:nvSpPr>
          <p:cNvPr id="24" name="Right Brace 23"/>
          <p:cNvSpPr/>
          <p:nvPr/>
        </p:nvSpPr>
        <p:spPr>
          <a:xfrm rot="5400000">
            <a:off x="4536139" y="2816842"/>
            <a:ext cx="132605" cy="479434"/>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6" name="Straight Arrow Connector 25"/>
          <p:cNvCxnSpPr>
            <a:stCxn id="24" idx="1"/>
          </p:cNvCxnSpPr>
          <p:nvPr/>
        </p:nvCxnSpPr>
        <p:spPr>
          <a:xfrm>
            <a:off x="4602442" y="3122862"/>
            <a:ext cx="1853626" cy="0"/>
          </a:xfrm>
          <a:prstGeom prst="straightConnector1">
            <a:avLst/>
          </a:prstGeom>
          <a:ln w="12700">
            <a:tailEnd type="arrow"/>
          </a:ln>
        </p:spPr>
        <p:style>
          <a:lnRef idx="1">
            <a:schemeClr val="dk1"/>
          </a:lnRef>
          <a:fillRef idx="0">
            <a:schemeClr val="dk1"/>
          </a:fillRef>
          <a:effectRef idx="0">
            <a:schemeClr val="dk1"/>
          </a:effectRef>
          <a:fontRef idx="minor">
            <a:schemeClr val="tx1"/>
          </a:fontRef>
        </p:style>
      </p:cxnSp>
      <p:sp>
        <p:nvSpPr>
          <p:cNvPr id="28" name="TextBox 27"/>
          <p:cNvSpPr txBox="1"/>
          <p:nvPr/>
        </p:nvSpPr>
        <p:spPr>
          <a:xfrm>
            <a:off x="6456068" y="2932927"/>
            <a:ext cx="2394825" cy="110799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Called “</a:t>
            </a:r>
            <a:r>
              <a:rPr lang="en-US" b="1" dirty="0">
                <a:latin typeface="Times New Roman" panose="02020603050405020304" pitchFamily="18" charset="0"/>
                <a:cs typeface="Times New Roman" panose="02020603050405020304" pitchFamily="18" charset="0"/>
              </a:rPr>
              <a:t>kernel</a:t>
            </a:r>
            <a:r>
              <a:rPr lang="en-US"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Linear combination used here. Could be more flexible form.</a:t>
            </a:r>
          </a:p>
        </p:txBody>
      </p:sp>
      <p:sp>
        <p:nvSpPr>
          <p:cNvPr id="29" name="Rectangle 28"/>
          <p:cNvSpPr/>
          <p:nvPr/>
        </p:nvSpPr>
        <p:spPr>
          <a:xfrm>
            <a:off x="6532268" y="2990256"/>
            <a:ext cx="1986946" cy="1050667"/>
          </a:xfrm>
          <a:prstGeom prst="rect">
            <a:avLst/>
          </a:prstGeom>
          <a:noFill/>
          <a:ln w="9525"/>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Title 1"/>
          <p:cNvSpPr txBox="1">
            <a:spLocks/>
          </p:cNvSpPr>
          <p:nvPr/>
        </p:nvSpPr>
        <p:spPr>
          <a:xfrm>
            <a:off x="609600" y="427038"/>
            <a:ext cx="8229600" cy="793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a:t>Sequence Kernel Association Test (SKAT)</a:t>
            </a:r>
            <a:endParaRPr lang="en-US" sz="3600" dirty="0"/>
          </a:p>
        </p:txBody>
      </p:sp>
      <p:sp>
        <p:nvSpPr>
          <p:cNvPr id="3" name="Rectangle 2"/>
          <p:cNvSpPr/>
          <p:nvPr/>
        </p:nvSpPr>
        <p:spPr>
          <a:xfrm>
            <a:off x="614916" y="5839148"/>
            <a:ext cx="4763329" cy="369332"/>
          </a:xfrm>
          <a:prstGeom prst="rect">
            <a:avLst/>
          </a:prstGeom>
        </p:spPr>
        <p:txBody>
          <a:bodyPr wrap="square">
            <a:spAutoFit/>
          </a:bodyPr>
          <a:lstStyle/>
          <a:p>
            <a:r>
              <a:rPr lang="en-US" dirty="0">
                <a:latin typeface="Times New Roman"/>
                <a:cs typeface="Times New Roman"/>
              </a:rPr>
              <a:t>Q follows a mixture of Chi-square distribution:</a:t>
            </a:r>
            <a:endParaRPr lang="en-US" dirty="0"/>
          </a:p>
        </p:txBody>
      </p:sp>
      <mc:AlternateContent xmlns:mc="http://schemas.openxmlformats.org/markup-compatibility/2006" xmlns:a14="http://schemas.microsoft.com/office/drawing/2010/main">
        <mc:Choice Requires="a14">
          <p:sp>
            <p:nvSpPr>
              <p:cNvPr id="27" name="Rectangle 26"/>
              <p:cNvSpPr/>
              <p:nvPr/>
            </p:nvSpPr>
            <p:spPr>
              <a:xfrm>
                <a:off x="5300308" y="5599531"/>
                <a:ext cx="1468479"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sty m:val="p"/>
                        </m:rPr>
                        <a:rPr lang="en-US" smtClean="0">
                          <a:latin typeface="Cambria Math" charset="0"/>
                        </a:rPr>
                        <m:t>Q</m:t>
                      </m:r>
                      <m:r>
                        <a:rPr lang="en-US" i="0">
                          <a:latin typeface="Cambria Math" charset="0"/>
                        </a:rPr>
                        <m:t>~</m:t>
                      </m:r>
                      <m:nary>
                        <m:naryPr>
                          <m:chr m:val="∑"/>
                          <m:limLoc m:val="undOvr"/>
                          <m:ctrlPr>
                            <a:rPr lang="en-US" i="1">
                              <a:latin typeface="Cambria Math" panose="02040503050406030204" pitchFamily="18" charset="0"/>
                            </a:rPr>
                          </m:ctrlPr>
                        </m:naryPr>
                        <m:sub>
                          <m:r>
                            <a:rPr lang="en-US" i="1">
                              <a:latin typeface="Cambria Math" charset="0"/>
                            </a:rPr>
                            <m:t>𝑖</m:t>
                          </m:r>
                          <m:r>
                            <a:rPr lang="en-US" i="0">
                              <a:latin typeface="Cambria Math" charset="0"/>
                            </a:rPr>
                            <m:t>=1</m:t>
                          </m:r>
                        </m:sub>
                        <m:sup>
                          <m:r>
                            <a:rPr lang="en-US" i="1">
                              <a:latin typeface="Cambria Math" charset="0"/>
                            </a:rPr>
                            <m:t>𝑞</m:t>
                          </m:r>
                        </m:sup>
                        <m:e>
                          <m:sSub>
                            <m:sSubPr>
                              <m:ctrlPr>
                                <a:rPr lang="en-US" i="1">
                                  <a:latin typeface="Cambria Math" panose="02040503050406030204" pitchFamily="18" charset="0"/>
                                </a:rPr>
                              </m:ctrlPr>
                            </m:sSubPr>
                            <m:e>
                              <m:r>
                                <a:rPr lang="en-US" i="1">
                                  <a:latin typeface="Cambria Math" charset="0"/>
                                </a:rPr>
                                <m:t>𝜆</m:t>
                              </m:r>
                            </m:e>
                            <m:sub>
                              <m:r>
                                <a:rPr lang="en-US" i="1">
                                  <a:latin typeface="Cambria Math" charset="0"/>
                                </a:rPr>
                                <m:t>𝑖</m:t>
                              </m:r>
                            </m:sub>
                          </m:sSub>
                          <m:sSubSup>
                            <m:sSubSupPr>
                              <m:ctrlPr>
                                <a:rPr lang="en-US" i="1">
                                  <a:latin typeface="Cambria Math" panose="02040503050406030204" pitchFamily="18" charset="0"/>
                                </a:rPr>
                              </m:ctrlPr>
                            </m:sSubSupPr>
                            <m:e>
                              <m:r>
                                <a:rPr lang="en-US" i="1">
                                  <a:latin typeface="Cambria Math" charset="0"/>
                                </a:rPr>
                                <m:t>𝜒</m:t>
                              </m:r>
                            </m:e>
                            <m:sub>
                              <m:r>
                                <a:rPr lang="en-US" i="0">
                                  <a:latin typeface="Cambria Math" charset="0"/>
                                </a:rPr>
                                <m:t>1,</m:t>
                              </m:r>
                              <m:r>
                                <a:rPr lang="en-US" i="1">
                                  <a:latin typeface="Cambria Math" charset="0"/>
                                </a:rPr>
                                <m:t>𝑖</m:t>
                              </m:r>
                            </m:sub>
                            <m:sup>
                              <m:r>
                                <a:rPr lang="en-US" i="0">
                                  <a:latin typeface="Cambria Math" charset="0"/>
                                </a:rPr>
                                <m:t>2</m:t>
                              </m:r>
                            </m:sup>
                          </m:sSubSup>
                        </m:e>
                      </m:nary>
                    </m:oMath>
                  </m:oMathPara>
                </a14:m>
                <a:endParaRPr lang="en-US" dirty="0"/>
              </a:p>
            </p:txBody>
          </p:sp>
        </mc:Choice>
        <mc:Fallback xmlns="">
          <p:sp>
            <p:nvSpPr>
              <p:cNvPr id="27" name="Rectangle 26"/>
              <p:cNvSpPr>
                <a:spLocks noRot="1" noChangeAspect="1" noMove="1" noResize="1" noEditPoints="1" noAdjustHandles="1" noChangeArrowheads="1" noChangeShapeType="1" noTextEdit="1"/>
              </p:cNvSpPr>
              <p:nvPr/>
            </p:nvSpPr>
            <p:spPr>
              <a:xfrm>
                <a:off x="5300308" y="5599531"/>
                <a:ext cx="1468479" cy="848566"/>
              </a:xfrm>
              <a:prstGeom prst="rect">
                <a:avLst/>
              </a:prstGeom>
              <a:blipFill rotWithShape="0">
                <a:blip r:embed="rId9"/>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5907195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a:ext>
            </a:extLst>
          </a:blip>
          <a:srcRect l="-119" r="-230"/>
          <a:stretch/>
        </p:blipFill>
        <p:spPr>
          <a:xfrm>
            <a:off x="62748" y="174516"/>
            <a:ext cx="8821879" cy="6683484"/>
          </a:xfrm>
        </p:spPr>
      </p:pic>
    </p:spTree>
    <p:extLst>
      <p:ext uri="{BB962C8B-B14F-4D97-AF65-F5344CB8AC3E}">
        <p14:creationId xmlns:p14="http://schemas.microsoft.com/office/powerpoint/2010/main" val="3130916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786830"/>
            <a:ext cx="8829304" cy="1030465"/>
          </a:xfrm>
        </p:spPr>
        <p:txBody>
          <a:bodyPr>
            <a:noAutofit/>
          </a:bodyPr>
          <a:lstStyle/>
          <a:p>
            <a:endParaRPr lang="en-US" sz="1400" dirty="0"/>
          </a:p>
          <a:p>
            <a:pPr marL="857250" lvl="1" indent="-457200"/>
            <a:r>
              <a:rPr lang="en-US" sz="1800" b="1" dirty="0"/>
              <a:t>Only subset of functional elements include common variants</a:t>
            </a:r>
          </a:p>
          <a:p>
            <a:pPr marL="857250" lvl="1" indent="-457200"/>
            <a:r>
              <a:rPr lang="en-US" sz="1800" b="1" dirty="0"/>
              <a:t>Rare variants are more numerous and thus will point to additional associated loci</a:t>
            </a:r>
          </a:p>
        </p:txBody>
      </p:sp>
      <p:sp>
        <p:nvSpPr>
          <p:cNvPr id="4" name="Title 1"/>
          <p:cNvSpPr>
            <a:spLocks noGrp="1"/>
          </p:cNvSpPr>
          <p:nvPr>
            <p:ph type="title"/>
          </p:nvPr>
        </p:nvSpPr>
        <p:spPr>
          <a:xfrm>
            <a:off x="457200" y="36653"/>
            <a:ext cx="8229600" cy="838200"/>
          </a:xfrm>
        </p:spPr>
        <p:txBody>
          <a:bodyPr/>
          <a:lstStyle/>
          <a:p>
            <a:r>
              <a:rPr lang="en-US" sz="3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 VS Rare</a:t>
            </a:r>
          </a:p>
        </p:txBody>
      </p:sp>
      <p:sp>
        <p:nvSpPr>
          <p:cNvPr id="5" name="Content Placeholder 2"/>
          <p:cNvSpPr txBox="1">
            <a:spLocks/>
          </p:cNvSpPr>
          <p:nvPr/>
        </p:nvSpPr>
        <p:spPr>
          <a:xfrm>
            <a:off x="457200" y="789005"/>
            <a:ext cx="8229600" cy="15240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Genotypes:</a:t>
            </a:r>
          </a:p>
          <a:p>
            <a:pPr lvl="1">
              <a:lnSpc>
                <a:spcPct val="160000"/>
              </a:lnSpc>
              <a:buSzPct val="50000"/>
              <a:buFont typeface="Wingdings" panose="05000000000000000000" pitchFamily="2" charset="2"/>
              <a:buChar char="Ø"/>
            </a:pPr>
            <a:r>
              <a:rPr lang="en-US" sz="1900" dirty="0">
                <a:latin typeface="Arial" panose="020B0604020202020204" pitchFamily="34" charset="0"/>
                <a:cs typeface="Arial" panose="020B0604020202020204" pitchFamily="34" charset="0"/>
              </a:rPr>
              <a:t>Common variants (e.g. MAF≥0.05): single marker test;</a:t>
            </a:r>
          </a:p>
          <a:p>
            <a:pPr lvl="1">
              <a:lnSpc>
                <a:spcPct val="160000"/>
              </a:lnSpc>
              <a:buSzPct val="50000"/>
              <a:buFont typeface="Wingdings" panose="05000000000000000000" pitchFamily="2" charset="2"/>
              <a:buChar char="Ø"/>
            </a:pPr>
            <a:r>
              <a:rPr lang="en-US" sz="1900" dirty="0">
                <a:latin typeface="Arial" panose="020B0604020202020204" pitchFamily="34" charset="0"/>
                <a:cs typeface="Arial" panose="020B0604020202020204" pitchFamily="34" charset="0"/>
              </a:rPr>
              <a:t>Rare variants (e.g. MAF&lt;0.05): test at gene level</a:t>
            </a: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685800" y="2389205"/>
            <a:ext cx="3630612" cy="36357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p:cNvPicPr>
            <a:picLocks noChangeAspect="1" noChangeArrowheads="1"/>
          </p:cNvPicPr>
          <p:nvPr/>
        </p:nvPicPr>
        <p:blipFill>
          <a:blip r:embed="rId4" cstate="print">
            <a:extLst>
              <a:ext uri="{28A0092B-C50C-407E-A947-70E740481C1C}">
                <a14:useLocalDpi xmlns:a14="http://schemas.microsoft.com/office/drawing/2010/main"/>
              </a:ext>
            </a:extLst>
          </a:blip>
          <a:srcRect/>
          <a:stretch>
            <a:fillRect/>
          </a:stretch>
        </p:blipFill>
        <p:spPr bwMode="auto">
          <a:xfrm>
            <a:off x="4495800" y="2451250"/>
            <a:ext cx="3964559" cy="3573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457200" y="1600200"/>
            <a:ext cx="8229600" cy="4525963"/>
          </a:xfrm>
        </p:spPr>
        <p:txBody>
          <a:bodyPr>
            <a:normAutofit fontScale="92500" lnSpcReduction="10000"/>
          </a:bodyPr>
          <a:lstStyle/>
          <a:p>
            <a:r>
              <a:rPr lang="en-US" dirty="0"/>
              <a:t>Analysis of rare variants is (was?) an active research area</a:t>
            </a:r>
          </a:p>
          <a:p>
            <a:endParaRPr lang="en-US" dirty="0"/>
          </a:p>
          <a:p>
            <a:r>
              <a:rPr lang="en-US" dirty="0"/>
              <a:t>Weight for each SNP is the key</a:t>
            </a:r>
          </a:p>
          <a:p>
            <a:endParaRPr lang="en-US" dirty="0"/>
          </a:p>
          <a:p>
            <a:r>
              <a:rPr lang="en-US" dirty="0"/>
              <a:t>What to do if the samples are related</a:t>
            </a:r>
          </a:p>
          <a:p>
            <a:endParaRPr lang="en-US" dirty="0"/>
          </a:p>
          <a:p>
            <a:r>
              <a:rPr lang="en-US" dirty="0"/>
              <a:t>Most tests reply on permutation</a:t>
            </a:r>
          </a:p>
          <a:p>
            <a:pPr marL="857250" lvl="1" indent="-457200"/>
            <a:r>
              <a:rPr lang="en-US" dirty="0"/>
              <a:t>Computationally intensive  </a:t>
            </a:r>
          </a:p>
        </p:txBody>
      </p:sp>
    </p:spTree>
    <p:extLst>
      <p:ext uri="{BB962C8B-B14F-4D97-AF65-F5344CB8AC3E}">
        <p14:creationId xmlns:p14="http://schemas.microsoft.com/office/powerpoint/2010/main" val="10882414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idx="1"/>
          </p:nvPr>
        </p:nvSpPr>
        <p:spPr/>
        <p:txBody>
          <a:bodyPr>
            <a:normAutofit fontScale="62500" lnSpcReduction="20000"/>
          </a:bodyPr>
          <a:lstStyle/>
          <a:p>
            <a:r>
              <a:rPr lang="en-US" dirty="0"/>
              <a:t>The 1000 Genomes Project (2010) A map of human genome </a:t>
            </a:r>
            <a:r>
              <a:rPr lang="en-US" dirty="0" err="1"/>
              <a:t>vairation</a:t>
            </a:r>
            <a:r>
              <a:rPr lang="en-US" dirty="0"/>
              <a:t> from population-scale sequencing. </a:t>
            </a:r>
            <a:r>
              <a:rPr lang="en-US" i="1" dirty="0"/>
              <a:t>Nature</a:t>
            </a:r>
            <a:r>
              <a:rPr lang="en-US" dirty="0"/>
              <a:t> 467:1061-73</a:t>
            </a:r>
          </a:p>
          <a:p>
            <a:endParaRPr lang="en-US" dirty="0"/>
          </a:p>
          <a:p>
            <a:r>
              <a:rPr lang="en-US" dirty="0"/>
              <a:t>Nielsen R, Paul JS et al. (2011) Genotype and SNP calling from next-generation sequencing data. </a:t>
            </a:r>
            <a:r>
              <a:rPr lang="en-US" i="1" dirty="0"/>
              <a:t>Nat Rev Genet</a:t>
            </a:r>
          </a:p>
          <a:p>
            <a:pPr marL="0" indent="0">
              <a:buNone/>
            </a:pPr>
            <a:endParaRPr lang="en-US" i="1" dirty="0"/>
          </a:p>
          <a:p>
            <a:r>
              <a:rPr lang="en-US" dirty="0"/>
              <a:t>Li Y, Chen W et al. (2012) Single Nucleotide Polymorphism (SNP) Detection and Genotype Calling from Massively Parallel Sequencing (MPS) Data. </a:t>
            </a:r>
            <a:r>
              <a:rPr lang="en-US" i="1" dirty="0"/>
              <a:t>Statistics in Biosciences.</a:t>
            </a:r>
          </a:p>
          <a:p>
            <a:endParaRPr lang="en-US" i="1" dirty="0"/>
          </a:p>
          <a:p>
            <a:r>
              <a:rPr lang="en-US" dirty="0"/>
              <a:t>Li Y et al (2011) Low-coverage sequencing: Implication for design of complex trait association studies. </a:t>
            </a:r>
            <a:r>
              <a:rPr lang="en-US" i="1" dirty="0"/>
              <a:t>Genome Research</a:t>
            </a:r>
            <a:r>
              <a:rPr lang="en-US" dirty="0"/>
              <a:t> 21: 940-951</a:t>
            </a:r>
          </a:p>
          <a:p>
            <a:endParaRPr lang="en-US" dirty="0"/>
          </a:p>
          <a:p>
            <a:r>
              <a:rPr lang="en-US" dirty="0"/>
              <a:t>Chen W, Li B et al. (2013) Genotype calling and </a:t>
            </a:r>
            <a:r>
              <a:rPr lang="en-US" dirty="0" err="1"/>
              <a:t>haplotyping</a:t>
            </a:r>
            <a:r>
              <a:rPr lang="en-US" dirty="0"/>
              <a:t> in parent-offspring trios. </a:t>
            </a:r>
            <a:r>
              <a:rPr lang="en-US" i="1" dirty="0"/>
              <a:t>Genome Research.</a:t>
            </a:r>
            <a:endParaRPr lang="en-US" dirty="0"/>
          </a:p>
          <a:p>
            <a:endParaRPr lang="en-US" dirty="0"/>
          </a:p>
        </p:txBody>
      </p:sp>
    </p:spTree>
    <p:extLst>
      <p:ext uri="{BB962C8B-B14F-4D97-AF65-F5344CB8AC3E}">
        <p14:creationId xmlns:p14="http://schemas.microsoft.com/office/powerpoint/2010/main" val="10216288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idx="1"/>
          </p:nvPr>
        </p:nvSpPr>
        <p:spPr/>
        <p:txBody>
          <a:bodyPr>
            <a:normAutofit fontScale="92500" lnSpcReduction="20000"/>
          </a:bodyPr>
          <a:lstStyle/>
          <a:p>
            <a:r>
              <a:rPr lang="en-US" sz="2400" dirty="0"/>
              <a:t>http://</a:t>
            </a:r>
            <a:r>
              <a:rPr lang="en-US" sz="2400" dirty="0" err="1"/>
              <a:t>genome.sph.umich.edu</a:t>
            </a:r>
            <a:r>
              <a:rPr lang="en-US" sz="2400" dirty="0"/>
              <a:t>/wiki/</a:t>
            </a:r>
            <a:r>
              <a:rPr lang="en-US" sz="2400" dirty="0" err="1"/>
              <a:t>Rare_variant_tests</a:t>
            </a:r>
            <a:endParaRPr lang="en-US" sz="2400" dirty="0"/>
          </a:p>
          <a:p>
            <a:endParaRPr lang="en-US" sz="2400" dirty="0"/>
          </a:p>
          <a:p>
            <a:r>
              <a:rPr lang="en-US" sz="2400" dirty="0" err="1"/>
              <a:t>Raychaudhuri</a:t>
            </a:r>
            <a:r>
              <a:rPr lang="en-US" sz="2400" dirty="0"/>
              <a:t> S. Mapping rare and common causal alleles for complex human diseases. </a:t>
            </a:r>
            <a:r>
              <a:rPr lang="en-US" sz="2400" i="1" dirty="0"/>
              <a:t>Cell</a:t>
            </a:r>
            <a:r>
              <a:rPr lang="en-US" sz="2400" dirty="0"/>
              <a:t>. 2011 Sep 30;147(1):57-69.</a:t>
            </a:r>
          </a:p>
          <a:p>
            <a:pPr marL="0" indent="0">
              <a:buNone/>
            </a:pPr>
            <a:endParaRPr lang="en-US" sz="2400" dirty="0"/>
          </a:p>
          <a:p>
            <a:r>
              <a:rPr lang="en-US" sz="2400" dirty="0"/>
              <a:t>Li and Leal (2008) </a:t>
            </a:r>
            <a:r>
              <a:rPr lang="en-US" sz="2400" i="1" dirty="0"/>
              <a:t>Am J Hum Genet </a:t>
            </a:r>
            <a:r>
              <a:rPr lang="en-US" sz="2400" b="1" dirty="0"/>
              <a:t>83:</a:t>
            </a:r>
            <a:r>
              <a:rPr lang="en-US" sz="2400" dirty="0"/>
              <a:t>311-321 </a:t>
            </a:r>
          </a:p>
          <a:p>
            <a:endParaRPr lang="en-US" sz="2400" dirty="0"/>
          </a:p>
          <a:p>
            <a:r>
              <a:rPr lang="en-US" sz="2400" dirty="0"/>
              <a:t>Madsen BE, Browning SR (2009) A </a:t>
            </a:r>
            <a:r>
              <a:rPr lang="en-US" sz="2400" dirty="0" err="1"/>
              <a:t>Groupwise</a:t>
            </a:r>
            <a:r>
              <a:rPr lang="en-US" sz="2400" dirty="0"/>
              <a:t> Association Test for Rare Mutations Using a Weighted Sum Statistic. </a:t>
            </a:r>
            <a:r>
              <a:rPr lang="en-US" sz="2400" dirty="0" err="1"/>
              <a:t>PLoS</a:t>
            </a:r>
            <a:r>
              <a:rPr lang="en-US" sz="2400" dirty="0"/>
              <a:t> Genet 5(2)</a:t>
            </a:r>
          </a:p>
          <a:p>
            <a:endParaRPr lang="en-US" sz="2400" dirty="0"/>
          </a:p>
          <a:p>
            <a:r>
              <a:rPr lang="en-US" sz="2400" dirty="0" err="1"/>
              <a:t>Zawistowski</a:t>
            </a:r>
            <a:r>
              <a:rPr lang="en-US" sz="2400" dirty="0"/>
              <a:t> M, </a:t>
            </a:r>
            <a:r>
              <a:rPr lang="en-US" sz="2400" dirty="0" err="1"/>
              <a:t>Gopalakrishnan</a:t>
            </a:r>
            <a:r>
              <a:rPr lang="en-US" sz="2400" dirty="0"/>
              <a:t> S, Ding J, Li Y, Grimm S, </a:t>
            </a:r>
            <a:r>
              <a:rPr lang="en-US" sz="2400" dirty="0" err="1"/>
              <a:t>Zöllner</a:t>
            </a:r>
            <a:r>
              <a:rPr lang="en-US" sz="2400" dirty="0"/>
              <a:t> S (2010) </a:t>
            </a:r>
            <a:r>
              <a:rPr lang="en-US" sz="2400" i="1" dirty="0"/>
              <a:t>Am J Hum Genet </a:t>
            </a:r>
            <a:r>
              <a:rPr lang="en-US" sz="2400" b="1" dirty="0"/>
              <a:t>87</a:t>
            </a:r>
            <a:r>
              <a:rPr lang="en-US" sz="2400" dirty="0"/>
              <a:t>:604-617 </a:t>
            </a:r>
          </a:p>
          <a:p>
            <a:endParaRPr lang="en-US" sz="2400" dirty="0"/>
          </a:p>
          <a:p>
            <a:r>
              <a:rPr lang="en-US" sz="2400" dirty="0"/>
              <a:t>Wu M, Lee S, et al. (2011) </a:t>
            </a:r>
            <a:r>
              <a:rPr lang="en-US" sz="2400" i="1" dirty="0"/>
              <a:t>Am J Hum Genet </a:t>
            </a:r>
            <a:endParaRPr lang="en-US" sz="2400" dirty="0"/>
          </a:p>
          <a:p>
            <a:endParaRPr lang="en-US" sz="2400" dirty="0"/>
          </a:p>
          <a:p>
            <a:endParaRPr lang="en-US" sz="2400" dirty="0"/>
          </a:p>
          <a:p>
            <a:endParaRPr lang="en-US" dirty="0"/>
          </a:p>
          <a:p>
            <a:endParaRPr lang="en-US" dirty="0"/>
          </a:p>
        </p:txBody>
      </p:sp>
    </p:spTree>
    <p:extLst>
      <p:ext uri="{BB962C8B-B14F-4D97-AF65-F5344CB8AC3E}">
        <p14:creationId xmlns:p14="http://schemas.microsoft.com/office/powerpoint/2010/main" val="1789940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7570" name="Rectangle 2"/>
          <p:cNvSpPr>
            <a:spLocks noGrp="1" noChangeArrowheads="1"/>
          </p:cNvSpPr>
          <p:nvPr>
            <p:ph type="title"/>
          </p:nvPr>
        </p:nvSpPr>
        <p:spPr>
          <a:xfrm>
            <a:off x="136525" y="228600"/>
            <a:ext cx="8778875" cy="762000"/>
          </a:xfrm>
        </p:spPr>
        <p:txBody>
          <a:bodyPr/>
          <a:lstStyle/>
          <a:p>
            <a:pPr algn="ctr">
              <a:lnSpc>
                <a:spcPct val="95000"/>
              </a:lnSpc>
            </a:pPr>
            <a:r>
              <a:rPr lang="en-US" dirty="0">
                <a:cs typeface="Courier New" pitchFamily="49" charset="0"/>
              </a:rPr>
              <a:t> </a:t>
            </a:r>
            <a:r>
              <a:rPr lang="en-US" sz="3200" dirty="0">
                <a:solidFill>
                  <a:srgbClr val="000000"/>
                </a:solidFill>
              </a:rPr>
              <a:t>Association Study in Case Control Samples</a:t>
            </a:r>
            <a:endParaRPr lang="en-US" sz="3200" dirty="0">
              <a:solidFill>
                <a:srgbClr val="000000"/>
              </a:solidFill>
              <a:cs typeface="Courier New" pitchFamily="49" charset="0"/>
            </a:endParaRPr>
          </a:p>
        </p:txBody>
      </p:sp>
      <p:sp>
        <p:nvSpPr>
          <p:cNvPr id="2157571" name="Rectangle 3"/>
          <p:cNvSpPr>
            <a:spLocks noGrp="1" noChangeArrowheads="1"/>
          </p:cNvSpPr>
          <p:nvPr>
            <p:ph idx="1"/>
          </p:nvPr>
        </p:nvSpPr>
        <p:spPr>
          <a:xfrm>
            <a:off x="457200" y="1371600"/>
            <a:ext cx="8915400" cy="5105400"/>
          </a:xfrm>
        </p:spPr>
        <p:txBody>
          <a:bodyPr>
            <a:normAutofit lnSpcReduction="10000"/>
          </a:bodyPr>
          <a:lstStyle/>
          <a:p>
            <a:pPr>
              <a:lnSpc>
                <a:spcPct val="90000"/>
              </a:lnSpc>
              <a:spcBef>
                <a:spcPct val="10000"/>
              </a:spcBef>
              <a:buFontTx/>
              <a:buNone/>
            </a:pPr>
            <a:r>
              <a:rPr lang="en-US" sz="2400" b="1" dirty="0">
                <a:latin typeface="Arial" pitchFamily="34" charset="0"/>
                <a:cs typeface="Courier New" pitchFamily="49" charset="0"/>
              </a:rPr>
              <a:t> </a:t>
            </a:r>
            <a:endParaRPr lang="en-US" sz="1800" b="1" dirty="0">
              <a:latin typeface="Arial" pitchFamily="34" charset="0"/>
              <a:cs typeface="Courier New" pitchFamily="49" charset="0"/>
            </a:endParaRPr>
          </a:p>
          <a:p>
            <a:pPr>
              <a:lnSpc>
                <a:spcPct val="90000"/>
              </a:lnSpc>
              <a:spcBef>
                <a:spcPct val="10000"/>
              </a:spcBef>
              <a:buFontTx/>
              <a:buNone/>
            </a:pPr>
            <a:endParaRPr lang="en-US" b="1" dirty="0">
              <a:solidFill>
                <a:srgbClr val="FFCC00"/>
              </a:solidFill>
              <a:latin typeface="Arial" pitchFamily="34" charset="0"/>
              <a:ea typeface="Arial Unicode MS" pitchFamily="34" charset="-122"/>
              <a:cs typeface="Arial Unicode MS" pitchFamily="34" charset="-122"/>
            </a:endParaRPr>
          </a:p>
          <a:p>
            <a:pPr>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		</a:t>
            </a:r>
            <a:endParaRPr lang="en-US" sz="1000" b="1" dirty="0">
              <a:latin typeface="Arial" pitchFamily="34" charset="0"/>
              <a:cs typeface="Courier New" pitchFamily="49" charset="0"/>
            </a:endParaRPr>
          </a:p>
          <a:p>
            <a:pPr>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a:t>
            </a:r>
          </a:p>
          <a:p>
            <a:pPr>
              <a:lnSpc>
                <a:spcPct val="90000"/>
              </a:lnSpc>
              <a:spcBef>
                <a:spcPct val="10000"/>
              </a:spcBef>
              <a:buFontTx/>
              <a:buNone/>
            </a:pPr>
            <a:endParaRPr lang="en-US" sz="2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G</a:t>
            </a:r>
            <a:r>
              <a:rPr lang="en-US" b="1" dirty="0">
                <a:latin typeface="Arial" pitchFamily="34" charset="0"/>
                <a:cs typeface="Courier New" pitchFamily="49" charset="0"/>
              </a:rPr>
              <a:t>CATC	</a:t>
            </a:r>
            <a:endParaRPr lang="en-US" sz="1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A</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C</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G</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A</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a:t>
            </a:r>
            <a:endParaRPr lang="en-US" b="1" dirty="0">
              <a:solidFill>
                <a:srgbClr val="CC6600"/>
              </a:solidFill>
              <a:latin typeface="Arial" pitchFamily="34" charset="0"/>
              <a:cs typeface="Times New Roman" pitchFamily="18" charset="0"/>
            </a:endParaRPr>
          </a:p>
          <a:p>
            <a:pPr>
              <a:lnSpc>
                <a:spcPct val="90000"/>
              </a:lnSpc>
              <a:spcBef>
                <a:spcPct val="10000"/>
              </a:spcBef>
              <a:buFontTx/>
              <a:buNone/>
            </a:pPr>
            <a:endParaRPr lang="en-US" sz="2000" b="1" dirty="0">
              <a:solidFill>
                <a:schemeClr val="tx1"/>
              </a:solidFill>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	</a:t>
            </a:r>
            <a:endParaRPr lang="en-US" sz="1000" b="1" dirty="0">
              <a:solidFill>
                <a:schemeClr val="tx1"/>
              </a:solidFill>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Courier New" pitchFamily="49" charset="0"/>
              </a:rPr>
              <a:t>C</a:t>
            </a:r>
            <a:r>
              <a:rPr lang="en-US" b="1" dirty="0">
                <a:solidFill>
                  <a:srgbClr val="FF0000"/>
                </a:solidFill>
                <a:latin typeface="Arial" pitchFamily="34" charset="0"/>
                <a:cs typeface="Courier New" pitchFamily="49" charset="0"/>
              </a:rPr>
              <a:t>G</a:t>
            </a:r>
            <a:r>
              <a:rPr lang="en-US" b="1" dirty="0">
                <a:latin typeface="Arial" pitchFamily="34" charset="0"/>
                <a:cs typeface="Courier New" pitchFamily="49" charset="0"/>
              </a:rPr>
              <a:t>GAT</a:t>
            </a:r>
            <a:r>
              <a:rPr lang="en-US" b="1" dirty="0">
                <a:solidFill>
                  <a:srgbClr val="808080"/>
                </a:solidFill>
                <a:latin typeface="Arial" pitchFamily="34" charset="0"/>
                <a:cs typeface="Courier New" pitchFamily="49" charset="0"/>
              </a:rPr>
              <a:t>T</a:t>
            </a:r>
            <a:r>
              <a:rPr lang="en-US" b="1" dirty="0">
                <a:latin typeface="Arial" pitchFamily="34" charset="0"/>
                <a:cs typeface="Courier New" pitchFamily="49" charset="0"/>
              </a:rPr>
              <a:t>GCTG</a:t>
            </a:r>
            <a:r>
              <a:rPr lang="en-US" b="1" dirty="0">
                <a:solidFill>
                  <a:srgbClr val="00FFFF"/>
                </a:solidFill>
                <a:latin typeface="Arial" pitchFamily="34" charset="0"/>
                <a:cs typeface="Courier New" pitchFamily="49" charset="0"/>
              </a:rPr>
              <a:t>C</a:t>
            </a:r>
            <a:r>
              <a:rPr lang="en-US" b="1" dirty="0">
                <a:latin typeface="Arial" pitchFamily="34" charset="0"/>
                <a:cs typeface="Courier New" pitchFamily="49" charset="0"/>
              </a:rPr>
              <a:t>ATG</a:t>
            </a:r>
            <a:r>
              <a:rPr lang="en-US" b="1" dirty="0">
                <a:solidFill>
                  <a:srgbClr val="FFCC00"/>
                </a:solidFill>
                <a:latin typeface="Arial" pitchFamily="34" charset="0"/>
                <a:cs typeface="Courier New" pitchFamily="49" charset="0"/>
              </a:rPr>
              <a:t>G</a:t>
            </a:r>
            <a:r>
              <a:rPr lang="en-US" b="1" dirty="0">
                <a:latin typeface="Arial" pitchFamily="34" charset="0"/>
                <a:cs typeface="Courier New" pitchFamily="49" charset="0"/>
              </a:rPr>
              <a:t>ATC</a:t>
            </a:r>
            <a:r>
              <a:rPr lang="en-US" b="1" dirty="0">
                <a:solidFill>
                  <a:srgbClr val="00FF00"/>
                </a:solidFill>
                <a:latin typeface="Arial" pitchFamily="34" charset="0"/>
                <a:cs typeface="Courier New" pitchFamily="49" charset="0"/>
              </a:rPr>
              <a:t>C</a:t>
            </a:r>
            <a:r>
              <a:rPr lang="en-US" b="1" dirty="0">
                <a:latin typeface="Arial" pitchFamily="34" charset="0"/>
                <a:cs typeface="Courier New" pitchFamily="49" charset="0"/>
              </a:rPr>
              <a:t>CATC   </a:t>
            </a:r>
            <a:r>
              <a:rPr lang="en-US" sz="1200" b="1" dirty="0">
                <a:solidFill>
                  <a:schemeClr val="tx1"/>
                </a:solidFill>
                <a:latin typeface="Arial" pitchFamily="34" charset="0"/>
                <a:cs typeface="Times New Roman" pitchFamily="18" charset="0"/>
              </a:rPr>
              <a:t> </a:t>
            </a:r>
          </a:p>
          <a:p>
            <a:pPr>
              <a:lnSpc>
                <a:spcPct val="90000"/>
              </a:lnSpc>
              <a:spcBef>
                <a:spcPct val="10000"/>
              </a:spcBef>
              <a:buFontTx/>
              <a:buNone/>
            </a:pPr>
            <a:endParaRPr lang="en-US" sz="1000" b="1" dirty="0">
              <a:latin typeface="Arial" pitchFamily="34" charset="0"/>
              <a:cs typeface="Courier New" pitchFamily="49" charset="0"/>
            </a:endParaRPr>
          </a:p>
          <a:p>
            <a:pPr>
              <a:lnSpc>
                <a:spcPct val="90000"/>
              </a:lnSpc>
              <a:spcBef>
                <a:spcPct val="10000"/>
              </a:spcBef>
              <a:buFontTx/>
              <a:buNone/>
            </a:pPr>
            <a:r>
              <a:rPr lang="en-US" b="1" dirty="0">
                <a:latin typeface="Arial" pitchFamily="34" charset="0"/>
                <a:cs typeface="Times New Roman" pitchFamily="18" charset="0"/>
              </a:rPr>
              <a:t>			</a:t>
            </a:r>
          </a:p>
        </p:txBody>
      </p:sp>
      <p:sp>
        <p:nvSpPr>
          <p:cNvPr id="2157572" name="Text Box 4"/>
          <p:cNvSpPr txBox="1">
            <a:spLocks noChangeArrowheads="1"/>
          </p:cNvSpPr>
          <p:nvPr/>
        </p:nvSpPr>
        <p:spPr bwMode="auto">
          <a:xfrm>
            <a:off x="1905725" y="1355019"/>
            <a:ext cx="1047750" cy="896938"/>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808080"/>
                </a:solidFill>
                <a:latin typeface="Arial "/>
                <a:ea typeface="Arial Unicode MS" pitchFamily="34" charset="-122"/>
                <a:cs typeface="Arial Unicode MS" pitchFamily="34" charset="-122"/>
              </a:rPr>
              <a:t>SNP2</a:t>
            </a:r>
          </a:p>
          <a:p>
            <a:pPr eaLnBrk="1" hangingPunct="1">
              <a:lnSpc>
                <a:spcPct val="85000"/>
              </a:lnSpc>
            </a:pPr>
            <a:r>
              <a:rPr lang="en-US" sz="3600" dirty="0">
                <a:solidFill>
                  <a:srgbClr val="808080"/>
                </a:solidFill>
                <a:latin typeface="Arial "/>
                <a:ea typeface="Arial Unicode MS" pitchFamily="34" charset="-122"/>
                <a:cs typeface="Arial Unicode MS" pitchFamily="34" charset="-122"/>
              </a:rPr>
              <a:t>↓</a:t>
            </a:r>
          </a:p>
        </p:txBody>
      </p:sp>
      <p:sp>
        <p:nvSpPr>
          <p:cNvPr id="2157573" name="Text Box 5"/>
          <p:cNvSpPr txBox="1">
            <a:spLocks noChangeArrowheads="1"/>
          </p:cNvSpPr>
          <p:nvPr/>
        </p:nvSpPr>
        <p:spPr bwMode="auto">
          <a:xfrm>
            <a:off x="3384750" y="1363686"/>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00FFFF"/>
                </a:solidFill>
                <a:latin typeface="Arial "/>
                <a:ea typeface="Arial Unicode MS" pitchFamily="34" charset="-122"/>
                <a:cs typeface="Arial Unicode MS" pitchFamily="34" charset="-122"/>
              </a:rPr>
              <a:t>SNP3</a:t>
            </a:r>
          </a:p>
          <a:p>
            <a:pPr eaLnBrk="1" hangingPunct="1">
              <a:lnSpc>
                <a:spcPct val="85000"/>
              </a:lnSpc>
            </a:pPr>
            <a:r>
              <a:rPr lang="en-US" sz="3600" dirty="0">
                <a:solidFill>
                  <a:srgbClr val="00FFFF"/>
                </a:solidFill>
                <a:latin typeface="Arial "/>
                <a:ea typeface="Arial Unicode MS" pitchFamily="34" charset="-122"/>
                <a:cs typeface="Arial Unicode MS" pitchFamily="34" charset="-122"/>
              </a:rPr>
              <a:t>↓</a:t>
            </a:r>
          </a:p>
        </p:txBody>
      </p:sp>
      <p:sp>
        <p:nvSpPr>
          <p:cNvPr id="2157574" name="Text Box 6"/>
          <p:cNvSpPr txBox="1">
            <a:spLocks noChangeArrowheads="1"/>
          </p:cNvSpPr>
          <p:nvPr/>
        </p:nvSpPr>
        <p:spPr bwMode="auto">
          <a:xfrm>
            <a:off x="4467225" y="1357982"/>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FFCC00"/>
                </a:solidFill>
                <a:latin typeface="Arial "/>
                <a:ea typeface="Arial Unicode MS" pitchFamily="34" charset="-122"/>
                <a:cs typeface="Arial Unicode MS" pitchFamily="34" charset="-122"/>
              </a:rPr>
              <a:t>SNP4</a:t>
            </a:r>
          </a:p>
          <a:p>
            <a:pPr eaLnBrk="1" hangingPunct="1">
              <a:lnSpc>
                <a:spcPct val="85000"/>
              </a:lnSpc>
            </a:pPr>
            <a:r>
              <a:rPr lang="en-US" sz="3600" dirty="0">
                <a:solidFill>
                  <a:srgbClr val="FFCC00"/>
                </a:solidFill>
                <a:latin typeface="Arial "/>
                <a:ea typeface="Arial Unicode MS" pitchFamily="34" charset="-122"/>
                <a:cs typeface="Arial Unicode MS" pitchFamily="34" charset="-122"/>
              </a:rPr>
              <a:t>↓</a:t>
            </a:r>
          </a:p>
        </p:txBody>
      </p:sp>
      <p:sp>
        <p:nvSpPr>
          <p:cNvPr id="2157575" name="Text Box 7"/>
          <p:cNvSpPr txBox="1">
            <a:spLocks noChangeArrowheads="1"/>
          </p:cNvSpPr>
          <p:nvPr/>
        </p:nvSpPr>
        <p:spPr bwMode="auto">
          <a:xfrm>
            <a:off x="5670949" y="1393775"/>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00FF00"/>
                </a:solidFill>
                <a:latin typeface="Arial "/>
                <a:ea typeface="Arial Unicode MS" pitchFamily="34" charset="-122"/>
                <a:cs typeface="Arial Unicode MS" pitchFamily="34" charset="-122"/>
              </a:rPr>
              <a:t>SNP5</a:t>
            </a:r>
          </a:p>
          <a:p>
            <a:pPr eaLnBrk="1" hangingPunct="1">
              <a:lnSpc>
                <a:spcPct val="85000"/>
              </a:lnSpc>
            </a:pPr>
            <a:r>
              <a:rPr lang="en-US" sz="3600" dirty="0">
                <a:solidFill>
                  <a:srgbClr val="00FF00"/>
                </a:solidFill>
                <a:latin typeface="Arial "/>
                <a:ea typeface="Arial Unicode MS" pitchFamily="34" charset="-122"/>
                <a:cs typeface="Arial Unicode MS" pitchFamily="34" charset="-122"/>
              </a:rPr>
              <a:t>↓</a:t>
            </a:r>
          </a:p>
        </p:txBody>
      </p:sp>
      <p:sp>
        <p:nvSpPr>
          <p:cNvPr id="2157577" name="Text Box 9"/>
          <p:cNvSpPr txBox="1">
            <a:spLocks noChangeArrowheads="1"/>
          </p:cNvSpPr>
          <p:nvPr/>
        </p:nvSpPr>
        <p:spPr bwMode="auto">
          <a:xfrm>
            <a:off x="770885" y="1354338"/>
            <a:ext cx="1047750" cy="896937"/>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FF0000"/>
                </a:solidFill>
                <a:latin typeface="Arial "/>
                <a:ea typeface="Arial Unicode MS" pitchFamily="34" charset="-122"/>
                <a:cs typeface="Arial Unicode MS" pitchFamily="34" charset="-122"/>
              </a:rPr>
              <a:t>SNP1</a:t>
            </a:r>
          </a:p>
          <a:p>
            <a:pPr eaLnBrk="1" hangingPunct="1">
              <a:lnSpc>
                <a:spcPct val="85000"/>
              </a:lnSpc>
            </a:pPr>
            <a:r>
              <a:rPr lang="en-US" sz="3600" dirty="0">
                <a:solidFill>
                  <a:srgbClr val="FF0000"/>
                </a:solidFill>
                <a:latin typeface="Arial "/>
                <a:ea typeface="Arial Unicode MS" pitchFamily="34" charset="-122"/>
                <a:cs typeface="Arial Unicode MS" pitchFamily="34" charset="-122"/>
              </a:rPr>
              <a:t>↓</a:t>
            </a:r>
          </a:p>
        </p:txBody>
      </p:sp>
      <p:sp>
        <p:nvSpPr>
          <p:cNvPr id="9" name="Text Box 8"/>
          <p:cNvSpPr txBox="1">
            <a:spLocks noChangeArrowheads="1"/>
          </p:cNvSpPr>
          <p:nvPr/>
        </p:nvSpPr>
        <p:spPr bwMode="auto">
          <a:xfrm>
            <a:off x="7064613" y="1524000"/>
            <a:ext cx="1396536" cy="432426"/>
          </a:xfrm>
          <a:prstGeom prst="rect">
            <a:avLst/>
          </a:prstGeom>
          <a:noFill/>
          <a:ln w="9525">
            <a:noFill/>
            <a:miter lim="800000"/>
            <a:headEnd/>
            <a:tailEnd/>
          </a:ln>
          <a:effectLst/>
        </p:spPr>
        <p:txBody>
          <a:bodyPr wrap="none">
            <a:spAutoFit/>
          </a:bodyPr>
          <a:lstStyle/>
          <a:p>
            <a:pPr eaLnBrk="1" hangingPunct="1">
              <a:lnSpc>
                <a:spcPct val="85000"/>
              </a:lnSpc>
            </a:pPr>
            <a:r>
              <a:rPr lang="en-US" sz="2600" dirty="0">
                <a:solidFill>
                  <a:srgbClr val="CC66FF"/>
                </a:solidFill>
                <a:latin typeface="Arial "/>
                <a:ea typeface="Arial Unicode MS" pitchFamily="34" charset="-122"/>
                <a:cs typeface="Arial Unicode MS" pitchFamily="34" charset="-122"/>
              </a:rPr>
              <a:t>Disease</a:t>
            </a:r>
          </a:p>
        </p:txBody>
      </p:sp>
      <p:pic>
        <p:nvPicPr>
          <p:cNvPr id="684034" name="Picture 2" descr="http://techblog.wikimedia.org/wp-content/uploads/2009/07/120px-Gnome-face-sick.svg.png"/>
          <p:cNvPicPr>
            <a:picLocks noChangeAspect="1" noChangeArrowheads="1"/>
          </p:cNvPicPr>
          <p:nvPr/>
        </p:nvPicPr>
        <p:blipFill>
          <a:blip r:embed="rId4" cstate="print"/>
          <a:srcRect/>
          <a:stretch>
            <a:fillRect/>
          </a:stretch>
        </p:blipFill>
        <p:spPr bwMode="auto">
          <a:xfrm>
            <a:off x="7315200" y="2286000"/>
            <a:ext cx="900112" cy="900113"/>
          </a:xfrm>
          <a:prstGeom prst="rect">
            <a:avLst/>
          </a:prstGeom>
          <a:noFill/>
        </p:spPr>
      </p:pic>
      <p:pic>
        <p:nvPicPr>
          <p:cNvPr id="11" name="Picture 2" descr="http://techblog.wikimedia.org/wp-content/uploads/2009/07/120px-Gnome-face-sick.svg.png"/>
          <p:cNvPicPr>
            <a:picLocks noChangeAspect="1" noChangeArrowheads="1"/>
          </p:cNvPicPr>
          <p:nvPr/>
        </p:nvPicPr>
        <p:blipFill>
          <a:blip r:embed="rId4" cstate="print"/>
          <a:srcRect/>
          <a:stretch>
            <a:fillRect/>
          </a:stretch>
        </p:blipFill>
        <p:spPr bwMode="auto">
          <a:xfrm>
            <a:off x="7391400" y="4800600"/>
            <a:ext cx="900112" cy="900113"/>
          </a:xfrm>
          <a:prstGeom prst="rect">
            <a:avLst/>
          </a:prstGeom>
          <a:noFill/>
        </p:spPr>
      </p:pic>
      <p:pic>
        <p:nvPicPr>
          <p:cNvPr id="684036" name="Picture 4" descr="http://images2.wikia.nocookie.net/__cb20090628092733/uncyclopedia/images/f/f5/Bad_ass_smile_face.png"/>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7315200" y="3429000"/>
            <a:ext cx="995056" cy="1066800"/>
          </a:xfrm>
          <a:prstGeom prst="rect">
            <a:avLst/>
          </a:prstGeom>
          <a:noFill/>
        </p:spPr>
      </p:pic>
      <p:sp>
        <p:nvSpPr>
          <p:cNvPr id="13" name="Right Brace 12"/>
          <p:cNvSpPr/>
          <p:nvPr/>
        </p:nvSpPr>
        <p:spPr>
          <a:xfrm rot="5400000">
            <a:off x="3246559" y="3093135"/>
            <a:ext cx="345831" cy="4869325"/>
          </a:xfrm>
          <a:prstGeom prst="rightBrace">
            <a:avLst/>
          </a:prstGeom>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 name="TextBox 1"/>
          <p:cNvSpPr txBox="1"/>
          <p:nvPr/>
        </p:nvSpPr>
        <p:spPr>
          <a:xfrm>
            <a:off x="2895600" y="5700713"/>
            <a:ext cx="1047750" cy="492443"/>
          </a:xfrm>
          <a:prstGeom prst="rect">
            <a:avLst/>
          </a:prstGeom>
          <a:noFill/>
        </p:spPr>
        <p:txBody>
          <a:bodyPr wrap="square" rtlCol="0">
            <a:spAutoFit/>
          </a:bodyPr>
          <a:lstStyle/>
          <a:p>
            <a:r>
              <a:rPr lang="en-US" sz="2600" dirty="0">
                <a:solidFill>
                  <a:srgbClr val="0070C0"/>
                </a:solidFill>
                <a:latin typeface="Arial" charset="0"/>
                <a:ea typeface="Arial" charset="0"/>
                <a:cs typeface="Arial" charset="0"/>
              </a:rPr>
              <a:t>Gene</a:t>
            </a:r>
          </a:p>
        </p:txBody>
      </p:sp>
    </p:spTree>
    <p:custDataLst>
      <p:tags r:id="rId1"/>
    </p:custDataLst>
    <p:extLst>
      <p:ext uri="{BB962C8B-B14F-4D97-AF65-F5344CB8AC3E}">
        <p14:creationId xmlns:p14="http://schemas.microsoft.com/office/powerpoint/2010/main" val="1092894789"/>
      </p:ext>
    </p:extLst>
  </p:cSld>
  <p:clrMapOvr>
    <a:masterClrMapping/>
  </p:clrMapOvr>
  <p:transition advClick="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Sequencing Cost</a:t>
            </a:r>
          </a:p>
        </p:txBody>
      </p:sp>
      <p:sp>
        <p:nvSpPr>
          <p:cNvPr id="6" name="Rectangle 5"/>
          <p:cNvSpPr/>
          <p:nvPr/>
        </p:nvSpPr>
        <p:spPr>
          <a:xfrm>
            <a:off x="5598276" y="6488668"/>
            <a:ext cx="2621230" cy="369332"/>
          </a:xfrm>
          <a:prstGeom prst="rect">
            <a:avLst/>
          </a:prstGeom>
        </p:spPr>
        <p:txBody>
          <a:bodyPr wrap="none">
            <a:spAutoFit/>
          </a:bodyPr>
          <a:lstStyle/>
          <a:p>
            <a:r>
              <a:rPr lang="en-US" dirty="0"/>
              <a:t>http://</a:t>
            </a:r>
            <a:r>
              <a:rPr lang="en-US" dirty="0" err="1"/>
              <a:t>www.genome.gov</a:t>
            </a:r>
            <a:r>
              <a:rPr lang="en-US" dirty="0"/>
              <a:t>/</a:t>
            </a:r>
          </a:p>
        </p:txBody>
      </p:sp>
      <p:pic>
        <p:nvPicPr>
          <p:cNvPr id="4" name="Picture 3"/>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99535" y="1297235"/>
            <a:ext cx="6921910" cy="5191433"/>
          </a:xfrm>
          <a:prstGeom prst="rect">
            <a:avLst/>
          </a:prstGeom>
        </p:spPr>
      </p:pic>
    </p:spTree>
    <p:extLst>
      <p:ext uri="{BB962C8B-B14F-4D97-AF65-F5344CB8AC3E}">
        <p14:creationId xmlns:p14="http://schemas.microsoft.com/office/powerpoint/2010/main" val="1869879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71835"/>
          </a:xfrm>
        </p:spPr>
        <p:txBody>
          <a:bodyPr/>
          <a:lstStyle/>
          <a:p>
            <a:pPr algn="ctr"/>
            <a:r>
              <a:rPr lang="en-US" sz="3600" dirty="0">
                <a:latin typeface="+mn-lt"/>
              </a:rPr>
              <a:t>A Road to Discover Human Genome</a:t>
            </a:r>
          </a:p>
        </p:txBody>
      </p:sp>
      <p:pic>
        <p:nvPicPr>
          <p:cNvPr id="4" name="Content Placeholder 3" descr="HumanGenome.jpg"/>
          <p:cNvPicPr>
            <a:picLocks noGrp="1" noChangeAspect="1"/>
          </p:cNvPicPr>
          <p:nvPr>
            <p:ph idx="1"/>
          </p:nvPr>
        </p:nvPicPr>
        <p:blipFill>
          <a:blip r:embed="rId3" cstate="print"/>
          <a:stretch>
            <a:fillRect/>
          </a:stretch>
        </p:blipFill>
        <p:spPr>
          <a:xfrm>
            <a:off x="381000" y="1907464"/>
            <a:ext cx="2376534" cy="3200400"/>
          </a:xfrm>
          <a:prstGeom prst="rect">
            <a:avLst/>
          </a:prstGeom>
          <a:ln>
            <a:noFill/>
          </a:ln>
          <a:effectLst>
            <a:outerShdw blurRad="292100" dist="139700" dir="2700000" algn="tl" rotWithShape="0">
              <a:srgbClr val="333333">
                <a:alpha val="65000"/>
              </a:srgbClr>
            </a:outerShdw>
          </a:effectLst>
        </p:spPr>
      </p:pic>
      <p:pic>
        <p:nvPicPr>
          <p:cNvPr id="5" name="Picture 4" descr="HapMap2.jpg"/>
          <p:cNvPicPr>
            <a:picLocks noChangeAspect="1"/>
          </p:cNvPicPr>
          <p:nvPr/>
        </p:nvPicPr>
        <p:blipFill>
          <a:blip r:embed="rId4" cstate="print"/>
          <a:stretch>
            <a:fillRect/>
          </a:stretch>
        </p:blipFill>
        <p:spPr>
          <a:xfrm>
            <a:off x="3200400" y="1907464"/>
            <a:ext cx="2432304" cy="3200400"/>
          </a:xfrm>
          <a:prstGeom prst="rect">
            <a:avLst/>
          </a:prstGeom>
          <a:ln>
            <a:noFill/>
          </a:ln>
          <a:effectLst>
            <a:outerShdw blurRad="292100" dist="139700" dir="2700000" algn="tl" rotWithShape="0">
              <a:srgbClr val="333333">
                <a:alpha val="65000"/>
              </a:srgbClr>
            </a:outerShdw>
          </a:effectLst>
        </p:spPr>
      </p:pic>
      <p:pic>
        <p:nvPicPr>
          <p:cNvPr id="6" name="Picture 5" descr="1000G.jpg"/>
          <p:cNvPicPr>
            <a:picLocks noChangeAspect="1"/>
          </p:cNvPicPr>
          <p:nvPr/>
        </p:nvPicPr>
        <p:blipFill>
          <a:blip r:embed="rId5" cstate="print"/>
          <a:stretch>
            <a:fillRect/>
          </a:stretch>
        </p:blipFill>
        <p:spPr>
          <a:xfrm>
            <a:off x="6019800" y="1907464"/>
            <a:ext cx="2500313" cy="3200400"/>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381000" y="1146473"/>
            <a:ext cx="8558981" cy="523220"/>
          </a:xfrm>
          <a:prstGeom prst="rect">
            <a:avLst/>
          </a:prstGeom>
        </p:spPr>
        <p:txBody>
          <a:bodyPr wrap="square">
            <a:spAutoFit/>
          </a:bodyPr>
          <a:lstStyle/>
          <a:p>
            <a:pPr marL="285750" indent="-285750">
              <a:buFont typeface="Arial" charset="0"/>
              <a:buChar char="•"/>
            </a:pPr>
            <a:r>
              <a:rPr lang="en-US" sz="1400" dirty="0">
                <a:latin typeface="Arial" charset="0"/>
              </a:rPr>
              <a:t>A lot of efforts have been made to discover and understand human genome.</a:t>
            </a:r>
          </a:p>
          <a:p>
            <a:pPr marL="285750" indent="-285750">
              <a:buFont typeface="Arial" charset="0"/>
              <a:buChar char="•"/>
            </a:pPr>
            <a:r>
              <a:rPr lang="en-US" sz="1400" dirty="0">
                <a:latin typeface="Arial" charset="0"/>
              </a:rPr>
              <a:t>In the past 20 years, several projects involving multiple countries have been finished or on progress.</a:t>
            </a:r>
            <a:endParaRPr lang="en-US" sz="1400" dirty="0"/>
          </a:p>
        </p:txBody>
      </p:sp>
      <p:sp>
        <p:nvSpPr>
          <p:cNvPr id="8" name="Rectangle 7"/>
          <p:cNvSpPr/>
          <p:nvPr/>
        </p:nvSpPr>
        <p:spPr>
          <a:xfrm>
            <a:off x="228600" y="5345635"/>
            <a:ext cx="8686800" cy="1311128"/>
          </a:xfrm>
          <a:prstGeom prst="rect">
            <a:avLst/>
          </a:prstGeom>
        </p:spPr>
        <p:txBody>
          <a:bodyPr wrap="square">
            <a:spAutoFit/>
          </a:bodyPr>
          <a:lstStyle/>
          <a:p>
            <a:pPr marL="171450" indent="-171450" defTabSz="914400" eaLnBrk="0" fontAlgn="base" hangingPunct="0">
              <a:spcBef>
                <a:spcPct val="30000"/>
              </a:spcBef>
              <a:spcAft>
                <a:spcPct val="0"/>
              </a:spcAft>
              <a:buFont typeface="Arial" charset="0"/>
              <a:buChar char="•"/>
              <a:defRPr/>
            </a:pPr>
            <a:r>
              <a:rPr lang="en-US" sz="1200" dirty="0">
                <a:latin typeface="Arial" charset="0"/>
                <a:ea typeface="Arial" charset="0"/>
                <a:cs typeface="Arial" charset="0"/>
              </a:rPr>
              <a:t>The Human Genome Project identifies 20,000-25,000 genes in human DNA, determine the sequences of the 3 billion chemical base pairs that make up human DNA and boost the sequencing technology in industry. </a:t>
            </a:r>
          </a:p>
          <a:p>
            <a:pPr marL="171450" indent="-171450" defTabSz="914400" eaLnBrk="0" fontAlgn="base" hangingPunct="0">
              <a:spcBef>
                <a:spcPct val="30000"/>
              </a:spcBef>
              <a:spcAft>
                <a:spcPct val="0"/>
              </a:spcAft>
              <a:buFont typeface="Arial" charset="0"/>
              <a:buChar char="•"/>
              <a:defRPr/>
            </a:pPr>
            <a:r>
              <a:rPr lang="en-US" sz="1200" dirty="0">
                <a:latin typeface="Arial" charset="0"/>
                <a:ea typeface="Arial" charset="0"/>
                <a:cs typeface="Arial" charset="0"/>
              </a:rPr>
              <a:t>The </a:t>
            </a:r>
            <a:r>
              <a:rPr lang="en-US" sz="1200" dirty="0" err="1">
                <a:latin typeface="Arial" charset="0"/>
                <a:ea typeface="Arial" charset="0"/>
                <a:cs typeface="Arial" charset="0"/>
              </a:rPr>
              <a:t>HapMap</a:t>
            </a:r>
            <a:r>
              <a:rPr lang="en-US" sz="1200" dirty="0">
                <a:latin typeface="Arial" charset="0"/>
                <a:ea typeface="Arial" charset="0"/>
                <a:cs typeface="Arial" charset="0"/>
              </a:rPr>
              <a:t> Project determines the common patterns of DNA sequence variation in the human genome from populations with ancestry from Africa, Asia and Europe.  </a:t>
            </a:r>
          </a:p>
          <a:p>
            <a:pPr marL="171450" indent="-171450" defTabSz="914400" eaLnBrk="0" fontAlgn="base" hangingPunct="0">
              <a:spcBef>
                <a:spcPct val="30000"/>
              </a:spcBef>
              <a:spcAft>
                <a:spcPct val="0"/>
              </a:spcAft>
              <a:buFont typeface="Arial" charset="0"/>
              <a:buChar char="•"/>
              <a:defRPr/>
            </a:pPr>
            <a:r>
              <a:rPr lang="en-US" sz="1200" dirty="0">
                <a:latin typeface="Arial" charset="0"/>
                <a:ea typeface="Arial" charset="0"/>
                <a:cs typeface="Arial" charset="0"/>
              </a:rPr>
              <a:t>The One Thousand Genome Project sequenced the genomes of more than 1,000 individuals from more than 10 different ethnic groups using next-generation sequencing technology and provide a much deeper catalog of human genetic variation. </a:t>
            </a:r>
          </a:p>
        </p:txBody>
      </p:sp>
    </p:spTree>
    <p:extLst>
      <p:ext uri="{BB962C8B-B14F-4D97-AF65-F5344CB8AC3E}">
        <p14:creationId xmlns:p14="http://schemas.microsoft.com/office/powerpoint/2010/main" val="3402280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Generation Sequencing</a:t>
            </a:r>
          </a:p>
        </p:txBody>
      </p:sp>
      <p:sp>
        <p:nvSpPr>
          <p:cNvPr id="3" name="Content Placeholder 2"/>
          <p:cNvSpPr>
            <a:spLocks noGrp="1"/>
          </p:cNvSpPr>
          <p:nvPr>
            <p:ph idx="1"/>
          </p:nvPr>
        </p:nvSpPr>
        <p:spPr/>
        <p:txBody>
          <a:bodyPr>
            <a:normAutofit/>
          </a:bodyPr>
          <a:lstStyle/>
          <a:p>
            <a:r>
              <a:rPr lang="en-US" sz="2400" dirty="0"/>
              <a:t>Commercial platforms produce </a:t>
            </a:r>
            <a:r>
              <a:rPr lang="en-US" sz="2400" dirty="0" err="1"/>
              <a:t>gigabases</a:t>
            </a:r>
            <a:r>
              <a:rPr lang="en-US" sz="2400" dirty="0"/>
              <a:t> of sequence rapidly and inexpensively </a:t>
            </a:r>
          </a:p>
          <a:p>
            <a:pPr lvl="1"/>
            <a:r>
              <a:rPr lang="en-US" sz="2400" dirty="0"/>
              <a:t>ABI </a:t>
            </a:r>
            <a:r>
              <a:rPr lang="en-US" sz="2400" dirty="0" err="1"/>
              <a:t>SOLiD</a:t>
            </a:r>
            <a:r>
              <a:rPr lang="en-US" sz="2400" dirty="0"/>
              <a:t>, </a:t>
            </a:r>
            <a:r>
              <a:rPr lang="en-US" sz="2400" dirty="0" err="1"/>
              <a:t>Illumina</a:t>
            </a:r>
            <a:r>
              <a:rPr lang="en-US" sz="2400" dirty="0"/>
              <a:t> </a:t>
            </a:r>
            <a:r>
              <a:rPr lang="en-US" sz="2400" dirty="0" err="1"/>
              <a:t>Solexa</a:t>
            </a:r>
            <a:r>
              <a:rPr lang="en-US" sz="2400" dirty="0"/>
              <a:t>, Roche 454, Complete Genomics, and others… </a:t>
            </a:r>
          </a:p>
          <a:p>
            <a:pPr marL="0" indent="0">
              <a:buNone/>
            </a:pPr>
            <a:endParaRPr lang="en-US" sz="2400" dirty="0"/>
          </a:p>
          <a:p>
            <a:r>
              <a:rPr lang="en-US" sz="2400" dirty="0"/>
              <a:t>Sequence data consist of thousands or millions of short sequence reads with moderate accuracy 0.5 – 1.0% error rates per base may be typical </a:t>
            </a:r>
          </a:p>
          <a:p>
            <a:pPr marL="0" indent="0">
              <a:buNone/>
            </a:pPr>
            <a:endParaRPr lang="en-US" sz="2400" dirty="0"/>
          </a:p>
          <a:p>
            <a:r>
              <a:rPr lang="en-US" sz="2400" dirty="0"/>
              <a:t>High-throughput but hard to assemble </a:t>
            </a:r>
          </a:p>
          <a:p>
            <a:endParaRPr lang="en-US" dirty="0"/>
          </a:p>
        </p:txBody>
      </p:sp>
    </p:spTree>
    <p:extLst>
      <p:ext uri="{BB962C8B-B14F-4D97-AF65-F5344CB8AC3E}">
        <p14:creationId xmlns:p14="http://schemas.microsoft.com/office/powerpoint/2010/main" val="23850483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3|11.2|1.7|9.8|9.5|0.9|2.2|2.5|1|3.3|2.1"/>
</p:tagLst>
</file>

<file path=ppt/tags/tag2.xml><?xml version="1.0" encoding="utf-8"?>
<p:tagLst xmlns:a="http://schemas.openxmlformats.org/drawingml/2006/main" xmlns:r="http://schemas.openxmlformats.org/officeDocument/2006/relationships" xmlns:p="http://schemas.openxmlformats.org/presentationml/2006/main">
  <p:tag name="TIMING" val="|1.3|11.2|1.7|9.8|9.5|0.9|2.2|2.5|1|3.3|2.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14491</TotalTime>
  <Words>4811</Words>
  <Application>Microsoft Macintosh PowerPoint</Application>
  <PresentationFormat>On-screen Show (4:3)</PresentationFormat>
  <Paragraphs>649</Paragraphs>
  <Slides>52</Slides>
  <Notes>40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52</vt:i4>
      </vt:variant>
    </vt:vector>
  </HeadingPairs>
  <TitlesOfParts>
    <vt:vector size="64" baseType="lpstr">
      <vt:lpstr>Arial </vt:lpstr>
      <vt:lpstr>Arial Unicode MS</vt:lpstr>
      <vt:lpstr>ＭＳ Ｐゴシック</vt:lpstr>
      <vt:lpstr>Arial</vt:lpstr>
      <vt:lpstr>Calibri</vt:lpstr>
      <vt:lpstr>Calisto MT</vt:lpstr>
      <vt:lpstr>Cambria Math</vt:lpstr>
      <vt:lpstr>Courier New</vt:lpstr>
      <vt:lpstr>Georgia</vt:lpstr>
      <vt:lpstr>Times New Roman</vt:lpstr>
      <vt:lpstr>Wingdings</vt:lpstr>
      <vt:lpstr>Office Theme</vt:lpstr>
      <vt:lpstr>PowerPoint Presentation</vt:lpstr>
      <vt:lpstr>Last Lecture </vt:lpstr>
      <vt:lpstr>Outline </vt:lpstr>
      <vt:lpstr>Genetic Spectrum of Complex Diseases</vt:lpstr>
      <vt:lpstr>Common VS Rare</vt:lpstr>
      <vt:lpstr> Association Study in Case Control Samples</vt:lpstr>
      <vt:lpstr>Sequencing Cost</vt:lpstr>
      <vt:lpstr>A Road to Discover Human Genome</vt:lpstr>
      <vt:lpstr>Next Generation Sequencing</vt:lpstr>
      <vt:lpstr>A Typical Pipeline</vt:lpstr>
      <vt:lpstr>Short read alignment</vt:lpstr>
      <vt:lpstr>Short read alignment</vt:lpstr>
      <vt:lpstr> Short read alignment</vt:lpstr>
      <vt:lpstr>Alignment</vt:lpstr>
      <vt:lpstr>Existing Alignment by Category</vt:lpstr>
      <vt:lpstr>After Alignment </vt:lpstr>
      <vt:lpstr>PowerPoint Presentation</vt:lpstr>
      <vt:lpstr>Different Approaches</vt:lpstr>
      <vt:lpstr>Genotype Calling</vt:lpstr>
      <vt:lpstr>Genotype Calling</vt:lpstr>
      <vt:lpstr>Genotype Calling from Sequence Data</vt:lpstr>
      <vt:lpstr>A Simple Model</vt:lpstr>
      <vt:lpstr>Inference with no reads</vt:lpstr>
      <vt:lpstr>Inference with short read data</vt:lpstr>
      <vt:lpstr>Inference assuming error of 1%</vt:lpstr>
      <vt:lpstr>As data accumulate …</vt:lpstr>
      <vt:lpstr>As data accumulate …</vt:lpstr>
      <vt:lpstr>As data accumulate …</vt:lpstr>
      <vt:lpstr>In the “end”</vt:lpstr>
      <vt:lpstr>Not the “end” yet</vt:lpstr>
      <vt:lpstr>Not the “end” yet</vt:lpstr>
      <vt:lpstr>Population Based Prior</vt:lpstr>
      <vt:lpstr>Prior Information</vt:lpstr>
      <vt:lpstr>Comparisons of Different Genotype Calling Methods</vt:lpstr>
      <vt:lpstr>Somatic SNPs</vt:lpstr>
      <vt:lpstr>Somatic SNP calling</vt:lpstr>
      <vt:lpstr>Rare Variant Tests</vt:lpstr>
      <vt:lpstr>Common VS Rare</vt:lpstr>
      <vt:lpstr>Single Marker Test for Rare Variant</vt:lpstr>
      <vt:lpstr>Single Marker Test for Rare Variant</vt:lpstr>
      <vt:lpstr>Alternatives to Single Marker Test  Collapsing Method (Burden Test)</vt:lpstr>
      <vt:lpstr>Burden Test</vt:lpstr>
      <vt:lpstr>Power of Burden Test</vt:lpstr>
      <vt:lpstr>Impact of Null Variants</vt:lpstr>
      <vt:lpstr>Impact of Missing Disease Alleles</vt:lpstr>
      <vt:lpstr>Challenges </vt:lpstr>
      <vt:lpstr>PowerPoint Presentation</vt:lpstr>
      <vt:lpstr>PowerPoint Presentation</vt:lpstr>
      <vt:lpstr>PowerPoint Presentation</vt:lpstr>
      <vt:lpstr>Discussion</vt:lpstr>
      <vt:lpstr>Reference</vt:lpstr>
      <vt:lpstr>Reference</vt:lpstr>
    </vt:vector>
  </TitlesOfParts>
  <Company>University of Pittsburgh</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Wei Chen</dc:creator>
  <cp:lastModifiedBy>yan qi</cp:lastModifiedBy>
  <cp:revision>249</cp:revision>
  <dcterms:created xsi:type="dcterms:W3CDTF">2012-03-09T14:49:09Z</dcterms:created>
  <dcterms:modified xsi:type="dcterms:W3CDTF">2020-01-08T03:03:06Z</dcterms:modified>
</cp:coreProperties>
</file>

<file path=docProps/thumbnail.jpeg>
</file>